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689" r:id="rId2"/>
    <p:sldId id="690" r:id="rId3"/>
    <p:sldId id="743" r:id="rId4"/>
    <p:sldId id="622" r:id="rId5"/>
    <p:sldId id="744" r:id="rId6"/>
    <p:sldId id="748" r:id="rId7"/>
    <p:sldId id="747" r:id="rId8"/>
    <p:sldId id="741" r:id="rId9"/>
    <p:sldId id="745" r:id="rId10"/>
    <p:sldId id="623" r:id="rId11"/>
    <p:sldId id="343" r:id="rId12"/>
    <p:sldId id="746" r:id="rId13"/>
    <p:sldId id="692" r:id="rId14"/>
    <p:sldId id="664" r:id="rId15"/>
    <p:sldId id="665" r:id="rId16"/>
    <p:sldId id="666" r:id="rId17"/>
    <p:sldId id="671" r:id="rId18"/>
    <p:sldId id="680" r:id="rId19"/>
    <p:sldId id="749" r:id="rId20"/>
    <p:sldId id="693" r:id="rId21"/>
    <p:sldId id="637" r:id="rId22"/>
    <p:sldId id="646" r:id="rId23"/>
    <p:sldId id="694" r:id="rId24"/>
    <p:sldId id="682" r:id="rId25"/>
    <p:sldId id="685" r:id="rId26"/>
    <p:sldId id="729" r:id="rId27"/>
    <p:sldId id="730" r:id="rId28"/>
    <p:sldId id="731" r:id="rId29"/>
    <p:sldId id="732" r:id="rId30"/>
    <p:sldId id="733" r:id="rId31"/>
    <p:sldId id="734" r:id="rId32"/>
    <p:sldId id="735" r:id="rId33"/>
    <p:sldId id="703" r:id="rId34"/>
    <p:sldId id="705" r:id="rId35"/>
    <p:sldId id="678" r:id="rId36"/>
    <p:sldId id="708" r:id="rId37"/>
    <p:sldId id="709" r:id="rId38"/>
    <p:sldId id="710" r:id="rId39"/>
    <p:sldId id="751" r:id="rId40"/>
    <p:sldId id="724" r:id="rId41"/>
    <p:sldId id="714" r:id="rId42"/>
    <p:sldId id="716" r:id="rId43"/>
    <p:sldId id="717" r:id="rId44"/>
    <p:sldId id="718" r:id="rId45"/>
    <p:sldId id="7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1"/>
    <p:restoredTop sz="70787" autoAdjust="0"/>
  </p:normalViewPr>
  <p:slideViewPr>
    <p:cSldViewPr snapToGrid="0">
      <p:cViewPr varScale="1">
        <p:scale>
          <a:sx n="104" d="100"/>
          <a:sy n="104" d="100"/>
        </p:scale>
        <p:origin x="228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03E69-C26B-472E-8F20-F801EB46823C}" type="doc">
      <dgm:prSet loTypeId="urn:microsoft.com/office/officeart/2005/8/layout/vList2" loCatId="list" qsTypeId="urn:microsoft.com/office/officeart/2005/8/quickstyle/simple1" qsCatId="simple" csTypeId="urn:microsoft.com/office/officeart/2005/8/colors/accent3_2" csCatId="accent3" phldr="1"/>
      <dgm:spPr/>
    </dgm:pt>
    <dgm:pt modelId="{A62BFB7F-C30C-41E8-82AF-65BD6A73CB7D}">
      <dgm:prSet phldrT="[Text]"/>
      <dgm:spPr/>
      <dgm:t>
        <a:bodyPr/>
        <a:lstStyle/>
        <a:p>
          <a:r>
            <a:rPr lang="en-US" dirty="0"/>
            <a:t>Stay calm</a:t>
          </a:r>
        </a:p>
      </dgm:t>
    </dgm:pt>
    <dgm:pt modelId="{D406163D-83D6-47BE-B0B3-FCE53E4A0EA2}" type="parTrans" cxnId="{6BFEB9D6-0095-4B7F-931D-D2FC061D5778}">
      <dgm:prSet/>
      <dgm:spPr/>
      <dgm:t>
        <a:bodyPr/>
        <a:lstStyle/>
        <a:p>
          <a:endParaRPr lang="en-US"/>
        </a:p>
      </dgm:t>
    </dgm:pt>
    <dgm:pt modelId="{A8E95392-05AE-4026-8973-933A3D54E871}" type="sibTrans" cxnId="{6BFEB9D6-0095-4B7F-931D-D2FC061D5778}">
      <dgm:prSet/>
      <dgm:spPr/>
      <dgm:t>
        <a:bodyPr/>
        <a:lstStyle/>
        <a:p>
          <a:endParaRPr lang="en-US"/>
        </a:p>
      </dgm:t>
    </dgm:pt>
    <dgm:pt modelId="{F0C65F85-2B0A-48ED-A045-63073F16A786}">
      <dgm:prSet phldrT="[Text]"/>
      <dgm:spPr/>
      <dgm:t>
        <a:bodyPr/>
        <a:lstStyle/>
        <a:p>
          <a:r>
            <a:rPr lang="en-US" dirty="0"/>
            <a:t>Assess child</a:t>
          </a:r>
        </a:p>
      </dgm:t>
    </dgm:pt>
    <dgm:pt modelId="{282235B7-8A8C-4305-815E-AAEBA00B3420}" type="parTrans" cxnId="{DB68CE46-FFFE-4FEF-BC1D-C8086100377B}">
      <dgm:prSet/>
      <dgm:spPr/>
      <dgm:t>
        <a:bodyPr/>
        <a:lstStyle/>
        <a:p>
          <a:endParaRPr lang="en-US"/>
        </a:p>
      </dgm:t>
    </dgm:pt>
    <dgm:pt modelId="{D4B1418A-E668-426E-9B79-4D277196057B}" type="sibTrans" cxnId="{DB68CE46-FFFE-4FEF-BC1D-C8086100377B}">
      <dgm:prSet/>
      <dgm:spPr/>
      <dgm:t>
        <a:bodyPr/>
        <a:lstStyle/>
        <a:p>
          <a:endParaRPr lang="en-US"/>
        </a:p>
      </dgm:t>
    </dgm:pt>
    <dgm:pt modelId="{BA191312-5EFF-4C77-AED6-F76214D41F6B}">
      <dgm:prSet phldrT="[Text]"/>
      <dgm:spPr/>
      <dgm:t>
        <a:bodyPr/>
        <a:lstStyle/>
        <a:p>
          <a:r>
            <a:rPr lang="en-US" dirty="0"/>
            <a:t>Provide medicine</a:t>
          </a:r>
        </a:p>
      </dgm:t>
    </dgm:pt>
    <dgm:pt modelId="{8EF6F595-9A7D-46C2-BB77-50636B6E6ABD}" type="parTrans" cxnId="{099A1047-C176-4FAF-AD94-FF2176705B2B}">
      <dgm:prSet/>
      <dgm:spPr/>
      <dgm:t>
        <a:bodyPr/>
        <a:lstStyle/>
        <a:p>
          <a:endParaRPr lang="en-US"/>
        </a:p>
      </dgm:t>
    </dgm:pt>
    <dgm:pt modelId="{F9B77228-7A5E-4E51-BA9D-84EB2B6165D1}" type="sibTrans" cxnId="{099A1047-C176-4FAF-AD94-FF2176705B2B}">
      <dgm:prSet/>
      <dgm:spPr/>
      <dgm:t>
        <a:bodyPr/>
        <a:lstStyle/>
        <a:p>
          <a:endParaRPr lang="en-US"/>
        </a:p>
      </dgm:t>
    </dgm:pt>
    <dgm:pt modelId="{58A6789F-EE16-4F63-8F7F-DBF7BC9AAA19}">
      <dgm:prSet phldrT="[Text]"/>
      <dgm:spPr/>
      <dgm:t>
        <a:bodyPr/>
        <a:lstStyle/>
        <a:p>
          <a:r>
            <a:rPr lang="en-US" dirty="0"/>
            <a:t>Monitor child for changes</a:t>
          </a:r>
        </a:p>
      </dgm:t>
    </dgm:pt>
    <dgm:pt modelId="{027AA1AA-66EE-4F9A-94D3-8ED77ACB0CE9}" type="parTrans" cxnId="{6BD8BC7B-2B04-4E23-9988-3DFC71D94A1E}">
      <dgm:prSet/>
      <dgm:spPr/>
      <dgm:t>
        <a:bodyPr/>
        <a:lstStyle/>
        <a:p>
          <a:endParaRPr lang="en-US"/>
        </a:p>
      </dgm:t>
    </dgm:pt>
    <dgm:pt modelId="{AE957807-515F-433A-9C4F-A65EB8554E68}" type="sibTrans" cxnId="{6BD8BC7B-2B04-4E23-9988-3DFC71D94A1E}">
      <dgm:prSet/>
      <dgm:spPr/>
      <dgm:t>
        <a:bodyPr/>
        <a:lstStyle/>
        <a:p>
          <a:endParaRPr lang="en-US"/>
        </a:p>
      </dgm:t>
    </dgm:pt>
    <dgm:pt modelId="{1EBD82B4-352D-4350-ADEA-36C756417B58}">
      <dgm:prSet phldrT="[Text]"/>
      <dgm:spPr/>
      <dgm:t>
        <a:bodyPr/>
        <a:lstStyle/>
        <a:p>
          <a:r>
            <a:rPr lang="en-US" dirty="0"/>
            <a:t>Contact parents and/or 911</a:t>
          </a:r>
        </a:p>
      </dgm:t>
    </dgm:pt>
    <dgm:pt modelId="{DE286DE3-A087-41CF-8939-C0ECD2A16FE4}" type="parTrans" cxnId="{B7379A61-F76A-4820-BA68-CCE839F32BF5}">
      <dgm:prSet/>
      <dgm:spPr/>
      <dgm:t>
        <a:bodyPr/>
        <a:lstStyle/>
        <a:p>
          <a:endParaRPr lang="en-US"/>
        </a:p>
      </dgm:t>
    </dgm:pt>
    <dgm:pt modelId="{35F96892-3FD4-4B27-B1D2-69A2F7E6408F}" type="sibTrans" cxnId="{B7379A61-F76A-4820-BA68-CCE839F32BF5}">
      <dgm:prSet/>
      <dgm:spPr/>
      <dgm:t>
        <a:bodyPr/>
        <a:lstStyle/>
        <a:p>
          <a:endParaRPr lang="en-US"/>
        </a:p>
      </dgm:t>
    </dgm:pt>
    <dgm:pt modelId="{67FB9328-1C83-494D-8ABB-FBEB883C746E}" type="pres">
      <dgm:prSet presAssocID="{7B803E69-C26B-472E-8F20-F801EB46823C}" presName="linear" presStyleCnt="0">
        <dgm:presLayoutVars>
          <dgm:animLvl val="lvl"/>
          <dgm:resizeHandles val="exact"/>
        </dgm:presLayoutVars>
      </dgm:prSet>
      <dgm:spPr/>
    </dgm:pt>
    <dgm:pt modelId="{127BDA57-56B8-4924-ABB3-2A0872C98E52}" type="pres">
      <dgm:prSet presAssocID="{A62BFB7F-C30C-41E8-82AF-65BD6A73CB7D}" presName="parentText" presStyleLbl="node1" presStyleIdx="0" presStyleCnt="5" custLinFactNeighborX="-152">
        <dgm:presLayoutVars>
          <dgm:chMax val="0"/>
          <dgm:bulletEnabled val="1"/>
        </dgm:presLayoutVars>
      </dgm:prSet>
      <dgm:spPr/>
    </dgm:pt>
    <dgm:pt modelId="{28BA8ED8-8C8A-450B-B71D-E458BE5B5301}" type="pres">
      <dgm:prSet presAssocID="{A8E95392-05AE-4026-8973-933A3D54E871}" presName="spacer" presStyleCnt="0"/>
      <dgm:spPr/>
    </dgm:pt>
    <dgm:pt modelId="{A11F6086-835E-452E-AB7F-554748D6D90A}" type="pres">
      <dgm:prSet presAssocID="{F0C65F85-2B0A-48ED-A045-63073F16A786}" presName="parentText" presStyleLbl="node1" presStyleIdx="1" presStyleCnt="5">
        <dgm:presLayoutVars>
          <dgm:chMax val="0"/>
          <dgm:bulletEnabled val="1"/>
        </dgm:presLayoutVars>
      </dgm:prSet>
      <dgm:spPr/>
    </dgm:pt>
    <dgm:pt modelId="{B4D322BF-D02F-4135-9F7B-3B403106BA96}" type="pres">
      <dgm:prSet presAssocID="{D4B1418A-E668-426E-9B79-4D277196057B}" presName="spacer" presStyleCnt="0"/>
      <dgm:spPr/>
    </dgm:pt>
    <dgm:pt modelId="{3546F7F7-BE68-43A3-9F87-0850743EF47D}" type="pres">
      <dgm:prSet presAssocID="{BA191312-5EFF-4C77-AED6-F76214D41F6B}" presName="parentText" presStyleLbl="node1" presStyleIdx="2" presStyleCnt="5">
        <dgm:presLayoutVars>
          <dgm:chMax val="0"/>
          <dgm:bulletEnabled val="1"/>
        </dgm:presLayoutVars>
      </dgm:prSet>
      <dgm:spPr/>
    </dgm:pt>
    <dgm:pt modelId="{49256CB9-B193-46E6-8C97-890C311BA59A}" type="pres">
      <dgm:prSet presAssocID="{F9B77228-7A5E-4E51-BA9D-84EB2B6165D1}" presName="spacer" presStyleCnt="0"/>
      <dgm:spPr/>
    </dgm:pt>
    <dgm:pt modelId="{2B7C6C51-727E-41F3-A16E-8681940DB0FD}" type="pres">
      <dgm:prSet presAssocID="{58A6789F-EE16-4F63-8F7F-DBF7BC9AAA19}" presName="parentText" presStyleLbl="node1" presStyleIdx="3" presStyleCnt="5">
        <dgm:presLayoutVars>
          <dgm:chMax val="0"/>
          <dgm:bulletEnabled val="1"/>
        </dgm:presLayoutVars>
      </dgm:prSet>
      <dgm:spPr/>
    </dgm:pt>
    <dgm:pt modelId="{4D2221B6-B3B7-4C65-8630-03C29CD68497}" type="pres">
      <dgm:prSet presAssocID="{AE957807-515F-433A-9C4F-A65EB8554E68}" presName="spacer" presStyleCnt="0"/>
      <dgm:spPr/>
    </dgm:pt>
    <dgm:pt modelId="{D2CA1CEC-B73C-4DF6-8A9C-D1881FE10BE2}" type="pres">
      <dgm:prSet presAssocID="{1EBD82B4-352D-4350-ADEA-36C756417B58}" presName="parentText" presStyleLbl="node1" presStyleIdx="4" presStyleCnt="5">
        <dgm:presLayoutVars>
          <dgm:chMax val="0"/>
          <dgm:bulletEnabled val="1"/>
        </dgm:presLayoutVars>
      </dgm:prSet>
      <dgm:spPr/>
    </dgm:pt>
  </dgm:ptLst>
  <dgm:cxnLst>
    <dgm:cxn modelId="{F4296F3E-BE45-4D91-BDB7-422D851243D0}" type="presOf" srcId="{7B803E69-C26B-472E-8F20-F801EB46823C}" destId="{67FB9328-1C83-494D-8ABB-FBEB883C746E}" srcOrd="0" destOrd="0" presId="urn:microsoft.com/office/officeart/2005/8/layout/vList2"/>
    <dgm:cxn modelId="{DB68CE46-FFFE-4FEF-BC1D-C8086100377B}" srcId="{7B803E69-C26B-472E-8F20-F801EB46823C}" destId="{F0C65F85-2B0A-48ED-A045-63073F16A786}" srcOrd="1" destOrd="0" parTransId="{282235B7-8A8C-4305-815E-AAEBA00B3420}" sibTransId="{D4B1418A-E668-426E-9B79-4D277196057B}"/>
    <dgm:cxn modelId="{099A1047-C176-4FAF-AD94-FF2176705B2B}" srcId="{7B803E69-C26B-472E-8F20-F801EB46823C}" destId="{BA191312-5EFF-4C77-AED6-F76214D41F6B}" srcOrd="2" destOrd="0" parTransId="{8EF6F595-9A7D-46C2-BB77-50636B6E6ABD}" sibTransId="{F9B77228-7A5E-4E51-BA9D-84EB2B6165D1}"/>
    <dgm:cxn modelId="{F7583658-387A-477D-A860-E8EBBE192689}" type="presOf" srcId="{A62BFB7F-C30C-41E8-82AF-65BD6A73CB7D}" destId="{127BDA57-56B8-4924-ABB3-2A0872C98E52}" srcOrd="0" destOrd="0" presId="urn:microsoft.com/office/officeart/2005/8/layout/vList2"/>
    <dgm:cxn modelId="{B7379A61-F76A-4820-BA68-CCE839F32BF5}" srcId="{7B803E69-C26B-472E-8F20-F801EB46823C}" destId="{1EBD82B4-352D-4350-ADEA-36C756417B58}" srcOrd="4" destOrd="0" parTransId="{DE286DE3-A087-41CF-8939-C0ECD2A16FE4}" sibTransId="{35F96892-3FD4-4B27-B1D2-69A2F7E6408F}"/>
    <dgm:cxn modelId="{64775C64-04C3-4653-8305-4547FCFC06FB}" type="presOf" srcId="{1EBD82B4-352D-4350-ADEA-36C756417B58}" destId="{D2CA1CEC-B73C-4DF6-8A9C-D1881FE10BE2}" srcOrd="0" destOrd="0" presId="urn:microsoft.com/office/officeart/2005/8/layout/vList2"/>
    <dgm:cxn modelId="{6BD8BC7B-2B04-4E23-9988-3DFC71D94A1E}" srcId="{7B803E69-C26B-472E-8F20-F801EB46823C}" destId="{58A6789F-EE16-4F63-8F7F-DBF7BC9AAA19}" srcOrd="3" destOrd="0" parTransId="{027AA1AA-66EE-4F9A-94D3-8ED77ACB0CE9}" sibTransId="{AE957807-515F-433A-9C4F-A65EB8554E68}"/>
    <dgm:cxn modelId="{3E70E887-D53D-49EB-9599-1ACE94AF402C}" type="presOf" srcId="{F0C65F85-2B0A-48ED-A045-63073F16A786}" destId="{A11F6086-835E-452E-AB7F-554748D6D90A}" srcOrd="0" destOrd="0" presId="urn:microsoft.com/office/officeart/2005/8/layout/vList2"/>
    <dgm:cxn modelId="{6BFEB9D6-0095-4B7F-931D-D2FC061D5778}" srcId="{7B803E69-C26B-472E-8F20-F801EB46823C}" destId="{A62BFB7F-C30C-41E8-82AF-65BD6A73CB7D}" srcOrd="0" destOrd="0" parTransId="{D406163D-83D6-47BE-B0B3-FCE53E4A0EA2}" sibTransId="{A8E95392-05AE-4026-8973-933A3D54E871}"/>
    <dgm:cxn modelId="{379A83E0-242A-46B6-9DAE-B801A2B4EC06}" type="presOf" srcId="{BA191312-5EFF-4C77-AED6-F76214D41F6B}" destId="{3546F7F7-BE68-43A3-9F87-0850743EF47D}" srcOrd="0" destOrd="0" presId="urn:microsoft.com/office/officeart/2005/8/layout/vList2"/>
    <dgm:cxn modelId="{9E8C85F9-B236-4079-82ED-0A033FD557A8}" type="presOf" srcId="{58A6789F-EE16-4F63-8F7F-DBF7BC9AAA19}" destId="{2B7C6C51-727E-41F3-A16E-8681940DB0FD}" srcOrd="0" destOrd="0" presId="urn:microsoft.com/office/officeart/2005/8/layout/vList2"/>
    <dgm:cxn modelId="{18755843-5E4E-4676-BF53-4A879DD65041}" type="presParOf" srcId="{67FB9328-1C83-494D-8ABB-FBEB883C746E}" destId="{127BDA57-56B8-4924-ABB3-2A0872C98E52}" srcOrd="0" destOrd="0" presId="urn:microsoft.com/office/officeart/2005/8/layout/vList2"/>
    <dgm:cxn modelId="{D6AF366D-1B55-46A2-A684-B9FB2CA86F90}" type="presParOf" srcId="{67FB9328-1C83-494D-8ABB-FBEB883C746E}" destId="{28BA8ED8-8C8A-450B-B71D-E458BE5B5301}" srcOrd="1" destOrd="0" presId="urn:microsoft.com/office/officeart/2005/8/layout/vList2"/>
    <dgm:cxn modelId="{F6734D63-8FF8-4DF7-AB27-3B4D83EAFFB7}" type="presParOf" srcId="{67FB9328-1C83-494D-8ABB-FBEB883C746E}" destId="{A11F6086-835E-452E-AB7F-554748D6D90A}" srcOrd="2" destOrd="0" presId="urn:microsoft.com/office/officeart/2005/8/layout/vList2"/>
    <dgm:cxn modelId="{1978480E-6347-4E83-A4E8-A39AAD2DEA57}" type="presParOf" srcId="{67FB9328-1C83-494D-8ABB-FBEB883C746E}" destId="{B4D322BF-D02F-4135-9F7B-3B403106BA96}" srcOrd="3" destOrd="0" presId="urn:microsoft.com/office/officeart/2005/8/layout/vList2"/>
    <dgm:cxn modelId="{A7276000-AEC1-4D0C-B6F4-6DEE6B310F49}" type="presParOf" srcId="{67FB9328-1C83-494D-8ABB-FBEB883C746E}" destId="{3546F7F7-BE68-43A3-9F87-0850743EF47D}" srcOrd="4" destOrd="0" presId="urn:microsoft.com/office/officeart/2005/8/layout/vList2"/>
    <dgm:cxn modelId="{4217CDB0-C839-46BE-9606-E0BF12996576}" type="presParOf" srcId="{67FB9328-1C83-494D-8ABB-FBEB883C746E}" destId="{49256CB9-B193-46E6-8C97-890C311BA59A}" srcOrd="5" destOrd="0" presId="urn:microsoft.com/office/officeart/2005/8/layout/vList2"/>
    <dgm:cxn modelId="{7EDBD574-5882-4A3B-9C6A-CC1A96CC77CF}" type="presParOf" srcId="{67FB9328-1C83-494D-8ABB-FBEB883C746E}" destId="{2B7C6C51-727E-41F3-A16E-8681940DB0FD}" srcOrd="6" destOrd="0" presId="urn:microsoft.com/office/officeart/2005/8/layout/vList2"/>
    <dgm:cxn modelId="{462918DF-5DC3-4136-8EEC-C09E04DCC89B}" type="presParOf" srcId="{67FB9328-1C83-494D-8ABB-FBEB883C746E}" destId="{4D2221B6-B3B7-4C65-8630-03C29CD68497}" srcOrd="7" destOrd="0" presId="urn:microsoft.com/office/officeart/2005/8/layout/vList2"/>
    <dgm:cxn modelId="{E2DB56F2-F2B4-47BA-8064-F2A680181940}" type="presParOf" srcId="{67FB9328-1C83-494D-8ABB-FBEB883C746E}" destId="{D2CA1CEC-B73C-4DF6-8A9C-D1881FE10BE2}" srcOrd="8" destOrd="0" presId="urn:microsoft.com/office/officeart/2005/8/layout/vList2"/>
  </dgm:cxnLst>
  <dgm:bg>
    <a:solidFill>
      <a:srgbClr val="009193"/>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9D8827-6081-A54C-801E-1DAF28A3E877}"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3C0B0318-41C5-2C45-AA40-20B3DAA1B9E5}">
      <dgm:prSet phldrT="[Text]"/>
      <dgm:spPr>
        <a:solidFill>
          <a:srgbClr val="009193">
            <a:alpha val="50000"/>
          </a:srgbClr>
        </a:solidFill>
      </dgm:spPr>
      <dgm:t>
        <a:bodyPr/>
        <a:lstStyle/>
        <a:p>
          <a:r>
            <a:rPr lang="en-US" dirty="0"/>
            <a:t>RESCUE</a:t>
          </a:r>
        </a:p>
      </dgm:t>
    </dgm:pt>
    <dgm:pt modelId="{C88E1AC7-4719-6248-86DA-3D879E0ED16F}" type="parTrans" cxnId="{DB94A870-F199-EF41-91F3-21FAF8D3211B}">
      <dgm:prSet/>
      <dgm:spPr/>
      <dgm:t>
        <a:bodyPr/>
        <a:lstStyle/>
        <a:p>
          <a:endParaRPr lang="en-US"/>
        </a:p>
      </dgm:t>
    </dgm:pt>
    <dgm:pt modelId="{BACE6BF2-128B-6D4D-BAB5-2B279C102419}" type="sibTrans" cxnId="{DB94A870-F199-EF41-91F3-21FAF8D3211B}">
      <dgm:prSet/>
      <dgm:spPr/>
      <dgm:t>
        <a:bodyPr/>
        <a:lstStyle/>
        <a:p>
          <a:endParaRPr lang="en-US"/>
        </a:p>
      </dgm:t>
    </dgm:pt>
    <dgm:pt modelId="{F95C6634-544F-CB47-BCDC-F0304661325D}">
      <dgm:prSet phldrT="[Text]"/>
      <dgm:spPr>
        <a:solidFill>
          <a:srgbClr val="009193">
            <a:alpha val="21000"/>
          </a:srgbClr>
        </a:solidFill>
      </dgm:spPr>
      <dgm:t>
        <a:bodyPr/>
        <a:lstStyle/>
        <a:p>
          <a:r>
            <a:rPr lang="en-US" dirty="0"/>
            <a:t>School Districts</a:t>
          </a:r>
        </a:p>
      </dgm:t>
    </dgm:pt>
    <dgm:pt modelId="{E20819ED-6556-1F46-8FE3-4C8486B12927}" type="parTrans" cxnId="{0BD1A817-AACF-2442-A0D1-5DBE0E10696C}">
      <dgm:prSet/>
      <dgm:spPr/>
      <dgm:t>
        <a:bodyPr/>
        <a:lstStyle/>
        <a:p>
          <a:endParaRPr lang="en-US"/>
        </a:p>
      </dgm:t>
    </dgm:pt>
    <dgm:pt modelId="{171E6338-80B7-1241-A7AC-CD2C12AC1233}" type="sibTrans" cxnId="{0BD1A817-AACF-2442-A0D1-5DBE0E10696C}">
      <dgm:prSet/>
      <dgm:spPr/>
      <dgm:t>
        <a:bodyPr/>
        <a:lstStyle/>
        <a:p>
          <a:endParaRPr lang="en-US"/>
        </a:p>
      </dgm:t>
    </dgm:pt>
    <dgm:pt modelId="{1F3AF621-6A69-E64B-A92E-79743EB26C54}">
      <dgm:prSet phldrT="[Text]"/>
      <dgm:spPr>
        <a:solidFill>
          <a:srgbClr val="009193">
            <a:alpha val="21000"/>
          </a:srgbClr>
        </a:solidFill>
      </dgm:spPr>
      <dgm:t>
        <a:bodyPr/>
        <a:lstStyle/>
        <a:p>
          <a:r>
            <a:rPr lang="en-US" dirty="0"/>
            <a:t>Medical Providers</a:t>
          </a:r>
        </a:p>
      </dgm:t>
    </dgm:pt>
    <dgm:pt modelId="{DECC81F7-A5A7-084D-B0D5-3E2673F1D35B}" type="parTrans" cxnId="{E081E2FF-C481-704D-A666-EA03653C608D}">
      <dgm:prSet/>
      <dgm:spPr/>
      <dgm:t>
        <a:bodyPr/>
        <a:lstStyle/>
        <a:p>
          <a:endParaRPr lang="en-US"/>
        </a:p>
      </dgm:t>
    </dgm:pt>
    <dgm:pt modelId="{779096E7-9B34-6F45-AA5C-AE30CE034C50}" type="sibTrans" cxnId="{E081E2FF-C481-704D-A666-EA03653C608D}">
      <dgm:prSet/>
      <dgm:spPr/>
      <dgm:t>
        <a:bodyPr/>
        <a:lstStyle/>
        <a:p>
          <a:endParaRPr lang="en-US"/>
        </a:p>
      </dgm:t>
    </dgm:pt>
    <dgm:pt modelId="{4D1499E5-5A92-BF48-963F-7071E0465EA6}">
      <dgm:prSet phldrT="[Text]"/>
      <dgm:spPr>
        <a:solidFill>
          <a:srgbClr val="009193">
            <a:alpha val="21000"/>
          </a:srgbClr>
        </a:solidFill>
      </dgm:spPr>
      <dgm:t>
        <a:bodyPr/>
        <a:lstStyle/>
        <a:p>
          <a:r>
            <a:rPr lang="en-US" dirty="0"/>
            <a:t>Pharma</a:t>
          </a:r>
        </a:p>
      </dgm:t>
    </dgm:pt>
    <dgm:pt modelId="{9E871321-4832-CE47-B293-1D8B925A326B}" type="parTrans" cxnId="{8C0EE271-A936-7F45-9C21-F4FE724091FF}">
      <dgm:prSet/>
      <dgm:spPr/>
      <dgm:t>
        <a:bodyPr/>
        <a:lstStyle/>
        <a:p>
          <a:endParaRPr lang="en-US"/>
        </a:p>
      </dgm:t>
    </dgm:pt>
    <dgm:pt modelId="{D98FBFBF-42DE-804F-9CE4-F104EFF3F42D}" type="sibTrans" cxnId="{8C0EE271-A936-7F45-9C21-F4FE724091FF}">
      <dgm:prSet/>
      <dgm:spPr/>
      <dgm:t>
        <a:bodyPr/>
        <a:lstStyle/>
        <a:p>
          <a:endParaRPr lang="en-US"/>
        </a:p>
      </dgm:t>
    </dgm:pt>
    <dgm:pt modelId="{9BBCC0E3-D960-1E4A-AD1E-779A4C2A6138}">
      <dgm:prSet phldrT="[Text]"/>
      <dgm:spPr>
        <a:solidFill>
          <a:srgbClr val="009193">
            <a:alpha val="21000"/>
          </a:srgbClr>
        </a:solidFill>
      </dgm:spPr>
      <dgm:t>
        <a:bodyPr/>
        <a:lstStyle/>
        <a:p>
          <a:r>
            <a:rPr lang="en-US" dirty="0"/>
            <a:t>Medical equipment vendors</a:t>
          </a:r>
        </a:p>
      </dgm:t>
    </dgm:pt>
    <dgm:pt modelId="{B4315F56-E5D8-C844-A81A-9A143DF930CE}" type="parTrans" cxnId="{D5AA910D-B3AE-D143-876E-9D25AA2A20D1}">
      <dgm:prSet/>
      <dgm:spPr/>
      <dgm:t>
        <a:bodyPr/>
        <a:lstStyle/>
        <a:p>
          <a:endParaRPr lang="en-US"/>
        </a:p>
      </dgm:t>
    </dgm:pt>
    <dgm:pt modelId="{C274DF67-7745-C949-8AC0-455A4A37DB39}" type="sibTrans" cxnId="{D5AA910D-B3AE-D143-876E-9D25AA2A20D1}">
      <dgm:prSet/>
      <dgm:spPr/>
      <dgm:t>
        <a:bodyPr/>
        <a:lstStyle/>
        <a:p>
          <a:endParaRPr lang="en-US"/>
        </a:p>
      </dgm:t>
    </dgm:pt>
    <dgm:pt modelId="{1AC6572D-7A5F-F24B-9662-2AD392BA3210}" type="pres">
      <dgm:prSet presAssocID="{479D8827-6081-A54C-801E-1DAF28A3E877}" presName="composite" presStyleCnt="0">
        <dgm:presLayoutVars>
          <dgm:chMax val="1"/>
          <dgm:dir/>
          <dgm:resizeHandles val="exact"/>
        </dgm:presLayoutVars>
      </dgm:prSet>
      <dgm:spPr/>
    </dgm:pt>
    <dgm:pt modelId="{64E50B30-363C-7243-89B8-A30D2DA8C8FA}" type="pres">
      <dgm:prSet presAssocID="{479D8827-6081-A54C-801E-1DAF28A3E877}" presName="radial" presStyleCnt="0">
        <dgm:presLayoutVars>
          <dgm:animLvl val="ctr"/>
        </dgm:presLayoutVars>
      </dgm:prSet>
      <dgm:spPr/>
    </dgm:pt>
    <dgm:pt modelId="{BD904B8D-F209-064F-8EA5-F4A2DDAB6AE7}" type="pres">
      <dgm:prSet presAssocID="{3C0B0318-41C5-2C45-AA40-20B3DAA1B9E5}" presName="centerShape" presStyleLbl="vennNode1" presStyleIdx="0" presStyleCnt="5"/>
      <dgm:spPr/>
    </dgm:pt>
    <dgm:pt modelId="{A9882902-EEF0-2545-820C-5F0F23786A6A}" type="pres">
      <dgm:prSet presAssocID="{F95C6634-544F-CB47-BCDC-F0304661325D}" presName="node" presStyleLbl="vennNode1" presStyleIdx="1" presStyleCnt="5">
        <dgm:presLayoutVars>
          <dgm:bulletEnabled val="1"/>
        </dgm:presLayoutVars>
      </dgm:prSet>
      <dgm:spPr/>
    </dgm:pt>
    <dgm:pt modelId="{A6B0E260-E66D-C348-B679-6B52F1E014C3}" type="pres">
      <dgm:prSet presAssocID="{1F3AF621-6A69-E64B-A92E-79743EB26C54}" presName="node" presStyleLbl="vennNode1" presStyleIdx="2" presStyleCnt="5">
        <dgm:presLayoutVars>
          <dgm:bulletEnabled val="1"/>
        </dgm:presLayoutVars>
      </dgm:prSet>
      <dgm:spPr/>
    </dgm:pt>
    <dgm:pt modelId="{E7C67AD5-01C2-3048-B3E0-2E74606F1135}" type="pres">
      <dgm:prSet presAssocID="{4D1499E5-5A92-BF48-963F-7071E0465EA6}" presName="node" presStyleLbl="vennNode1" presStyleIdx="3" presStyleCnt="5">
        <dgm:presLayoutVars>
          <dgm:bulletEnabled val="1"/>
        </dgm:presLayoutVars>
      </dgm:prSet>
      <dgm:spPr/>
    </dgm:pt>
    <dgm:pt modelId="{58589C70-30A5-544E-9250-D353E9C2D5F4}" type="pres">
      <dgm:prSet presAssocID="{9BBCC0E3-D960-1E4A-AD1E-779A4C2A6138}" presName="node" presStyleLbl="vennNode1" presStyleIdx="4" presStyleCnt="5">
        <dgm:presLayoutVars>
          <dgm:bulletEnabled val="1"/>
        </dgm:presLayoutVars>
      </dgm:prSet>
      <dgm:spPr/>
    </dgm:pt>
  </dgm:ptLst>
  <dgm:cxnLst>
    <dgm:cxn modelId="{D5AA910D-B3AE-D143-876E-9D25AA2A20D1}" srcId="{3C0B0318-41C5-2C45-AA40-20B3DAA1B9E5}" destId="{9BBCC0E3-D960-1E4A-AD1E-779A4C2A6138}" srcOrd="3" destOrd="0" parTransId="{B4315F56-E5D8-C844-A81A-9A143DF930CE}" sibTransId="{C274DF67-7745-C949-8AC0-455A4A37DB39}"/>
    <dgm:cxn modelId="{0BD1A817-AACF-2442-A0D1-5DBE0E10696C}" srcId="{3C0B0318-41C5-2C45-AA40-20B3DAA1B9E5}" destId="{F95C6634-544F-CB47-BCDC-F0304661325D}" srcOrd="0" destOrd="0" parTransId="{E20819ED-6556-1F46-8FE3-4C8486B12927}" sibTransId="{171E6338-80B7-1241-A7AC-CD2C12AC1233}"/>
    <dgm:cxn modelId="{A2E56F26-E0A1-D54C-A3FA-7D782F3D5745}" type="presOf" srcId="{479D8827-6081-A54C-801E-1DAF28A3E877}" destId="{1AC6572D-7A5F-F24B-9662-2AD392BA3210}" srcOrd="0" destOrd="0" presId="urn:microsoft.com/office/officeart/2005/8/layout/radial3"/>
    <dgm:cxn modelId="{D671015B-228D-DE44-9270-7F5FE779D9E5}" type="presOf" srcId="{F95C6634-544F-CB47-BCDC-F0304661325D}" destId="{A9882902-EEF0-2545-820C-5F0F23786A6A}" srcOrd="0" destOrd="0" presId="urn:microsoft.com/office/officeart/2005/8/layout/radial3"/>
    <dgm:cxn modelId="{DB94A870-F199-EF41-91F3-21FAF8D3211B}" srcId="{479D8827-6081-A54C-801E-1DAF28A3E877}" destId="{3C0B0318-41C5-2C45-AA40-20B3DAA1B9E5}" srcOrd="0" destOrd="0" parTransId="{C88E1AC7-4719-6248-86DA-3D879E0ED16F}" sibTransId="{BACE6BF2-128B-6D4D-BAB5-2B279C102419}"/>
    <dgm:cxn modelId="{8C0EE271-A936-7F45-9C21-F4FE724091FF}" srcId="{3C0B0318-41C5-2C45-AA40-20B3DAA1B9E5}" destId="{4D1499E5-5A92-BF48-963F-7071E0465EA6}" srcOrd="2" destOrd="0" parTransId="{9E871321-4832-CE47-B293-1D8B925A326B}" sibTransId="{D98FBFBF-42DE-804F-9CE4-F104EFF3F42D}"/>
    <dgm:cxn modelId="{C7E5B57F-D89D-8545-9202-63C86BEA3F97}" type="presOf" srcId="{4D1499E5-5A92-BF48-963F-7071E0465EA6}" destId="{E7C67AD5-01C2-3048-B3E0-2E74606F1135}" srcOrd="0" destOrd="0" presId="urn:microsoft.com/office/officeart/2005/8/layout/radial3"/>
    <dgm:cxn modelId="{B190EBC5-5378-F741-B6B4-791F5A9838DE}" type="presOf" srcId="{3C0B0318-41C5-2C45-AA40-20B3DAA1B9E5}" destId="{BD904B8D-F209-064F-8EA5-F4A2DDAB6AE7}" srcOrd="0" destOrd="0" presId="urn:microsoft.com/office/officeart/2005/8/layout/radial3"/>
    <dgm:cxn modelId="{2D0E78EA-3DBE-C448-8C58-519FEFB95C76}" type="presOf" srcId="{1F3AF621-6A69-E64B-A92E-79743EB26C54}" destId="{A6B0E260-E66D-C348-B679-6B52F1E014C3}" srcOrd="0" destOrd="0" presId="urn:microsoft.com/office/officeart/2005/8/layout/radial3"/>
    <dgm:cxn modelId="{69CBC3EC-EA75-EC48-B43D-7777E1FB469D}" type="presOf" srcId="{9BBCC0E3-D960-1E4A-AD1E-779A4C2A6138}" destId="{58589C70-30A5-544E-9250-D353E9C2D5F4}" srcOrd="0" destOrd="0" presId="urn:microsoft.com/office/officeart/2005/8/layout/radial3"/>
    <dgm:cxn modelId="{E081E2FF-C481-704D-A666-EA03653C608D}" srcId="{3C0B0318-41C5-2C45-AA40-20B3DAA1B9E5}" destId="{1F3AF621-6A69-E64B-A92E-79743EB26C54}" srcOrd="1" destOrd="0" parTransId="{DECC81F7-A5A7-084D-B0D5-3E2673F1D35B}" sibTransId="{779096E7-9B34-6F45-AA5C-AE30CE034C50}"/>
    <dgm:cxn modelId="{3F9C6D73-9D43-D247-BA3A-B76774E533C2}" type="presParOf" srcId="{1AC6572D-7A5F-F24B-9662-2AD392BA3210}" destId="{64E50B30-363C-7243-89B8-A30D2DA8C8FA}" srcOrd="0" destOrd="0" presId="urn:microsoft.com/office/officeart/2005/8/layout/radial3"/>
    <dgm:cxn modelId="{17D56621-0765-B34F-9CFF-1BAC743B146C}" type="presParOf" srcId="{64E50B30-363C-7243-89B8-A30D2DA8C8FA}" destId="{BD904B8D-F209-064F-8EA5-F4A2DDAB6AE7}" srcOrd="0" destOrd="0" presId="urn:microsoft.com/office/officeart/2005/8/layout/radial3"/>
    <dgm:cxn modelId="{7F3447D9-0A66-7E4F-AE49-6585E90BC8D4}" type="presParOf" srcId="{64E50B30-363C-7243-89B8-A30D2DA8C8FA}" destId="{A9882902-EEF0-2545-820C-5F0F23786A6A}" srcOrd="1" destOrd="0" presId="urn:microsoft.com/office/officeart/2005/8/layout/radial3"/>
    <dgm:cxn modelId="{03C6642B-3B08-CC40-A039-56C514408592}" type="presParOf" srcId="{64E50B30-363C-7243-89B8-A30D2DA8C8FA}" destId="{A6B0E260-E66D-C348-B679-6B52F1E014C3}" srcOrd="2" destOrd="0" presId="urn:microsoft.com/office/officeart/2005/8/layout/radial3"/>
    <dgm:cxn modelId="{ACABFA46-E95F-104B-9F49-506785103348}" type="presParOf" srcId="{64E50B30-363C-7243-89B8-A30D2DA8C8FA}" destId="{E7C67AD5-01C2-3048-B3E0-2E74606F1135}" srcOrd="3" destOrd="0" presId="urn:microsoft.com/office/officeart/2005/8/layout/radial3"/>
    <dgm:cxn modelId="{47501207-F42B-D343-930D-CBB57D4B07A9}" type="presParOf" srcId="{64E50B30-363C-7243-89B8-A30D2DA8C8FA}" destId="{58589C70-30A5-544E-9250-D353E9C2D5F4}"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BDA57-56B8-4924-ABB3-2A0872C98E52}">
      <dsp:nvSpPr>
        <dsp:cNvPr id="0" name=""/>
        <dsp:cNvSpPr/>
      </dsp:nvSpPr>
      <dsp:spPr>
        <a:xfrm>
          <a:off x="0" y="54227"/>
          <a:ext cx="8128000"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Stay calm</a:t>
          </a:r>
        </a:p>
      </dsp:txBody>
      <dsp:txXfrm>
        <a:off x="37467" y="91694"/>
        <a:ext cx="8053066" cy="692586"/>
      </dsp:txXfrm>
    </dsp:sp>
    <dsp:sp modelId="{A11F6086-835E-452E-AB7F-554748D6D90A}">
      <dsp:nvSpPr>
        <dsp:cNvPr id="0" name=""/>
        <dsp:cNvSpPr/>
      </dsp:nvSpPr>
      <dsp:spPr>
        <a:xfrm>
          <a:off x="0" y="913907"/>
          <a:ext cx="8128000"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Assess child</a:t>
          </a:r>
        </a:p>
      </dsp:txBody>
      <dsp:txXfrm>
        <a:off x="37467" y="951374"/>
        <a:ext cx="8053066" cy="692586"/>
      </dsp:txXfrm>
    </dsp:sp>
    <dsp:sp modelId="{3546F7F7-BE68-43A3-9F87-0850743EF47D}">
      <dsp:nvSpPr>
        <dsp:cNvPr id="0" name=""/>
        <dsp:cNvSpPr/>
      </dsp:nvSpPr>
      <dsp:spPr>
        <a:xfrm>
          <a:off x="0" y="1773587"/>
          <a:ext cx="8128000"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Provide medicine</a:t>
          </a:r>
        </a:p>
      </dsp:txBody>
      <dsp:txXfrm>
        <a:off x="37467" y="1811054"/>
        <a:ext cx="8053066" cy="692586"/>
      </dsp:txXfrm>
    </dsp:sp>
    <dsp:sp modelId="{2B7C6C51-727E-41F3-A16E-8681940DB0FD}">
      <dsp:nvSpPr>
        <dsp:cNvPr id="0" name=""/>
        <dsp:cNvSpPr/>
      </dsp:nvSpPr>
      <dsp:spPr>
        <a:xfrm>
          <a:off x="0" y="2633268"/>
          <a:ext cx="8128000"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Monitor child for changes</a:t>
          </a:r>
        </a:p>
      </dsp:txBody>
      <dsp:txXfrm>
        <a:off x="37467" y="2670735"/>
        <a:ext cx="8053066" cy="692586"/>
      </dsp:txXfrm>
    </dsp:sp>
    <dsp:sp modelId="{D2CA1CEC-B73C-4DF6-8A9C-D1881FE10BE2}">
      <dsp:nvSpPr>
        <dsp:cNvPr id="0" name=""/>
        <dsp:cNvSpPr/>
      </dsp:nvSpPr>
      <dsp:spPr>
        <a:xfrm>
          <a:off x="0" y="3492948"/>
          <a:ext cx="8128000"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Contact parents and/or 911</a:t>
          </a:r>
        </a:p>
      </dsp:txBody>
      <dsp:txXfrm>
        <a:off x="37467" y="3530415"/>
        <a:ext cx="8053066"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04B8D-F209-064F-8EA5-F4A2DDAB6AE7}">
      <dsp:nvSpPr>
        <dsp:cNvPr id="0" name=""/>
        <dsp:cNvSpPr/>
      </dsp:nvSpPr>
      <dsp:spPr>
        <a:xfrm>
          <a:off x="2373907" y="938807"/>
          <a:ext cx="2338784" cy="2338784"/>
        </a:xfrm>
        <a:prstGeom prst="ellipse">
          <a:avLst/>
        </a:prstGeom>
        <a:solidFill>
          <a:srgbClr val="00919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RESCUE</a:t>
          </a:r>
        </a:p>
      </dsp:txBody>
      <dsp:txXfrm>
        <a:off x="2716414" y="1281314"/>
        <a:ext cx="1653770" cy="1653770"/>
      </dsp:txXfrm>
    </dsp:sp>
    <dsp:sp modelId="{A9882902-EEF0-2545-820C-5F0F23786A6A}">
      <dsp:nvSpPr>
        <dsp:cNvPr id="0" name=""/>
        <dsp:cNvSpPr/>
      </dsp:nvSpPr>
      <dsp:spPr>
        <a:xfrm>
          <a:off x="2958603" y="417"/>
          <a:ext cx="1169392" cy="1169392"/>
        </a:xfrm>
        <a:prstGeom prst="ellipse">
          <a:avLst/>
        </a:prstGeom>
        <a:solidFill>
          <a:srgbClr val="009193">
            <a:alpha val="2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School Districts</a:t>
          </a:r>
        </a:p>
      </dsp:txBody>
      <dsp:txXfrm>
        <a:off x="3129856" y="171670"/>
        <a:ext cx="826886" cy="826886"/>
      </dsp:txXfrm>
    </dsp:sp>
    <dsp:sp modelId="{A6B0E260-E66D-C348-B679-6B52F1E014C3}">
      <dsp:nvSpPr>
        <dsp:cNvPr id="0" name=""/>
        <dsp:cNvSpPr/>
      </dsp:nvSpPr>
      <dsp:spPr>
        <a:xfrm>
          <a:off x="4481690" y="1523503"/>
          <a:ext cx="1169392" cy="1169392"/>
        </a:xfrm>
        <a:prstGeom prst="ellipse">
          <a:avLst/>
        </a:prstGeom>
        <a:solidFill>
          <a:srgbClr val="009193">
            <a:alpha val="2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Medical Providers</a:t>
          </a:r>
        </a:p>
      </dsp:txBody>
      <dsp:txXfrm>
        <a:off x="4652943" y="1694756"/>
        <a:ext cx="826886" cy="826886"/>
      </dsp:txXfrm>
    </dsp:sp>
    <dsp:sp modelId="{E7C67AD5-01C2-3048-B3E0-2E74606F1135}">
      <dsp:nvSpPr>
        <dsp:cNvPr id="0" name=""/>
        <dsp:cNvSpPr/>
      </dsp:nvSpPr>
      <dsp:spPr>
        <a:xfrm>
          <a:off x="2958603" y="3046590"/>
          <a:ext cx="1169392" cy="1169392"/>
        </a:xfrm>
        <a:prstGeom prst="ellipse">
          <a:avLst/>
        </a:prstGeom>
        <a:solidFill>
          <a:srgbClr val="009193">
            <a:alpha val="2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Pharma</a:t>
          </a:r>
        </a:p>
      </dsp:txBody>
      <dsp:txXfrm>
        <a:off x="3129856" y="3217843"/>
        <a:ext cx="826886" cy="826886"/>
      </dsp:txXfrm>
    </dsp:sp>
    <dsp:sp modelId="{58589C70-30A5-544E-9250-D353E9C2D5F4}">
      <dsp:nvSpPr>
        <dsp:cNvPr id="0" name=""/>
        <dsp:cNvSpPr/>
      </dsp:nvSpPr>
      <dsp:spPr>
        <a:xfrm>
          <a:off x="1435517" y="1523503"/>
          <a:ext cx="1169392" cy="1169392"/>
        </a:xfrm>
        <a:prstGeom prst="ellipse">
          <a:avLst/>
        </a:prstGeom>
        <a:solidFill>
          <a:srgbClr val="009193">
            <a:alpha val="2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Medical equipment vendors</a:t>
          </a:r>
        </a:p>
      </dsp:txBody>
      <dsp:txXfrm>
        <a:off x="1606770" y="1694756"/>
        <a:ext cx="826886" cy="8268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B2E7E-7250-5541-BE13-D0B3348B902A}" type="datetimeFigureOut">
              <a:rPr lang="en-US" smtClean="0"/>
              <a:t>2/19/24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2FC4D-C339-DE4C-AEC7-301ABA45D876}" type="slidenum">
              <a:rPr lang="en-US" smtClean="0"/>
              <a:t>‹#›</a:t>
            </a:fld>
            <a:endParaRPr lang="en-US"/>
          </a:p>
        </p:txBody>
      </p:sp>
    </p:spTree>
    <p:extLst>
      <p:ext uri="{BB962C8B-B14F-4D97-AF65-F5344CB8AC3E}">
        <p14:creationId xmlns:p14="http://schemas.microsoft.com/office/powerpoint/2010/main" val="154514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1</a:t>
            </a:fld>
            <a:endParaRPr lang="en-US"/>
          </a:p>
        </p:txBody>
      </p:sp>
    </p:spTree>
    <p:extLst>
      <p:ext uri="{BB962C8B-B14F-4D97-AF65-F5344CB8AC3E}">
        <p14:creationId xmlns:p14="http://schemas.microsoft.com/office/powerpoint/2010/main" val="282406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3E082C4-8238-47BE-A22C-ACFA5E15E028}"/>
              </a:ext>
            </a:extLst>
          </p:cNvPr>
          <p:cNvSpPr>
            <a:spLocks noGrp="1" noRot="1" noChangeAspect="1" noChangeArrowheads="1" noTextEdit="1"/>
          </p:cNvSpPr>
          <p:nvPr>
            <p:ph type="sldImg"/>
          </p:nvPr>
        </p:nvSpPr>
        <p:spPr>
          <a:xfrm>
            <a:off x="401638" y="690563"/>
            <a:ext cx="6157912" cy="3465512"/>
          </a:xfrm>
          <a:ln/>
        </p:spPr>
      </p:sp>
      <p:sp>
        <p:nvSpPr>
          <p:cNvPr id="3" name="Notes Placeholder 2">
            <a:extLst>
              <a:ext uri="{FF2B5EF4-FFF2-40B4-BE49-F238E27FC236}">
                <a16:creationId xmlns:a16="http://schemas.microsoft.com/office/drawing/2014/main" id="{8C09FBA9-DFC7-4288-9A7E-EBDE7AE4E4D8}"/>
              </a:ext>
            </a:extLst>
          </p:cNvPr>
          <p:cNvSpPr>
            <a:spLocks noGrp="1"/>
          </p:cNvSpPr>
          <p:nvPr>
            <p:ph type="body" idx="1"/>
          </p:nvPr>
        </p:nvSpPr>
        <p:spPr/>
        <p:txBody>
          <a:bodyPr/>
          <a:lstStyle/>
          <a:p>
            <a:pPr>
              <a:defRPr/>
            </a:pPr>
            <a:endParaRPr 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9BBFC6EF-3593-4742-8B99-AFF25C2C23C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1388">
              <a:spcBef>
                <a:spcPct val="30000"/>
              </a:spcBef>
              <a:defRPr sz="1100">
                <a:solidFill>
                  <a:schemeClr val="tx1"/>
                </a:solidFill>
                <a:latin typeface="Arial" panose="020B0604020202020204" pitchFamily="34" charset="0"/>
              </a:defRPr>
            </a:lvl1pPr>
            <a:lvl2pPr marL="742950" indent="-285750" defTabSz="941388">
              <a:spcBef>
                <a:spcPct val="30000"/>
              </a:spcBef>
              <a:defRPr sz="1100">
                <a:solidFill>
                  <a:schemeClr val="tx1"/>
                </a:solidFill>
                <a:latin typeface="Arial" panose="020B0604020202020204" pitchFamily="34" charset="0"/>
              </a:defRPr>
            </a:lvl2pPr>
            <a:lvl3pPr marL="1143000" indent="-228600" defTabSz="941388">
              <a:spcBef>
                <a:spcPct val="30000"/>
              </a:spcBef>
              <a:defRPr sz="1100">
                <a:solidFill>
                  <a:schemeClr val="tx1"/>
                </a:solidFill>
                <a:latin typeface="Arial" panose="020B0604020202020204" pitchFamily="34" charset="0"/>
              </a:defRPr>
            </a:lvl3pPr>
            <a:lvl4pPr marL="1600200" indent="-228600" defTabSz="941388">
              <a:spcBef>
                <a:spcPct val="30000"/>
              </a:spcBef>
              <a:defRPr sz="1100">
                <a:solidFill>
                  <a:schemeClr val="tx1"/>
                </a:solidFill>
                <a:latin typeface="Arial" panose="020B0604020202020204" pitchFamily="34" charset="0"/>
              </a:defRPr>
            </a:lvl4pPr>
            <a:lvl5pPr marL="2057400" indent="-228600" defTabSz="941388">
              <a:spcBef>
                <a:spcPct val="30000"/>
              </a:spcBef>
              <a:defRPr sz="1100">
                <a:solidFill>
                  <a:schemeClr val="tx1"/>
                </a:solidFill>
                <a:latin typeface="Arial" panose="020B0604020202020204" pitchFamily="34" charset="0"/>
              </a:defRPr>
            </a:lvl5pPr>
            <a:lvl6pPr marL="2514600" indent="-228600" defTabSz="941388" eaLnBrk="0" fontAlgn="base" hangingPunct="0">
              <a:spcBef>
                <a:spcPct val="30000"/>
              </a:spcBef>
              <a:spcAft>
                <a:spcPct val="0"/>
              </a:spcAft>
              <a:defRPr sz="1100">
                <a:solidFill>
                  <a:schemeClr val="tx1"/>
                </a:solidFill>
                <a:latin typeface="Arial" panose="020B0604020202020204" pitchFamily="34" charset="0"/>
              </a:defRPr>
            </a:lvl6pPr>
            <a:lvl7pPr marL="2971800" indent="-228600" defTabSz="941388" eaLnBrk="0" fontAlgn="base" hangingPunct="0">
              <a:spcBef>
                <a:spcPct val="30000"/>
              </a:spcBef>
              <a:spcAft>
                <a:spcPct val="0"/>
              </a:spcAft>
              <a:defRPr sz="1100">
                <a:solidFill>
                  <a:schemeClr val="tx1"/>
                </a:solidFill>
                <a:latin typeface="Arial" panose="020B0604020202020204" pitchFamily="34" charset="0"/>
              </a:defRPr>
            </a:lvl7pPr>
            <a:lvl8pPr marL="3429000" indent="-228600" defTabSz="941388" eaLnBrk="0" fontAlgn="base" hangingPunct="0">
              <a:spcBef>
                <a:spcPct val="30000"/>
              </a:spcBef>
              <a:spcAft>
                <a:spcPct val="0"/>
              </a:spcAft>
              <a:defRPr sz="1100">
                <a:solidFill>
                  <a:schemeClr val="tx1"/>
                </a:solidFill>
                <a:latin typeface="Arial" panose="020B0604020202020204" pitchFamily="34" charset="0"/>
              </a:defRPr>
            </a:lvl8pPr>
            <a:lvl9pPr marL="3886200" indent="-228600" defTabSz="941388"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A734D969-1D2D-4F28-89CB-D3BB3ECEA56C}" type="slidenum">
              <a:rPr lang="en-US" altLang="en-US" sz="1200">
                <a:ea typeface="MS PGothic" panose="020B0600070205080204" pitchFamily="34" charset="-128"/>
                <a:cs typeface="Arial" panose="020B0604020202020204" pitchFamily="34" charset="0"/>
              </a:rPr>
              <a:pPr>
                <a:spcBef>
                  <a:spcPct val="0"/>
                </a:spcBef>
              </a:pPr>
              <a:t>11</a:t>
            </a:fld>
            <a:endParaRPr lang="en-US" altLang="en-US" sz="120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2644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12</a:t>
            </a:fld>
            <a:endParaRPr lang="en-US" dirty="0"/>
          </a:p>
        </p:txBody>
      </p:sp>
    </p:spTree>
    <p:extLst>
      <p:ext uri="{BB962C8B-B14F-4D97-AF65-F5344CB8AC3E}">
        <p14:creationId xmlns:p14="http://schemas.microsoft.com/office/powerpoint/2010/main" val="11099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A5CAF2-38F8-4908-8567-5FC915EF1E3A}" type="slidenum">
              <a:rPr lang="en-US" smtClean="0"/>
              <a:t>16</a:t>
            </a:fld>
            <a:endParaRPr lang="en-US"/>
          </a:p>
        </p:txBody>
      </p:sp>
    </p:spTree>
    <p:extLst>
      <p:ext uri="{BB962C8B-B14F-4D97-AF65-F5344CB8AC3E}">
        <p14:creationId xmlns:p14="http://schemas.microsoft.com/office/powerpoint/2010/main" val="344539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with the child at all times</a:t>
            </a:r>
          </a:p>
        </p:txBody>
      </p:sp>
      <p:sp>
        <p:nvSpPr>
          <p:cNvPr id="4" name="Slide Number Placeholder 3"/>
          <p:cNvSpPr>
            <a:spLocks noGrp="1"/>
          </p:cNvSpPr>
          <p:nvPr>
            <p:ph type="sldNum" sz="quarter" idx="10"/>
          </p:nvPr>
        </p:nvSpPr>
        <p:spPr/>
        <p:txBody>
          <a:bodyPr/>
          <a:lstStyle/>
          <a:p>
            <a:fld id="{89A5CAF2-38F8-4908-8567-5FC915EF1E3A}" type="slidenum">
              <a:rPr lang="en-US" smtClean="0"/>
              <a:t>17</a:t>
            </a:fld>
            <a:endParaRPr lang="en-US"/>
          </a:p>
        </p:txBody>
      </p:sp>
    </p:spTree>
    <p:extLst>
      <p:ext uri="{BB962C8B-B14F-4D97-AF65-F5344CB8AC3E}">
        <p14:creationId xmlns:p14="http://schemas.microsoft.com/office/powerpoint/2010/main" val="227694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***STRONGLY CONSIDER CHANGING THIS PICTURE SO IT SHOULD INHALER WITH SPACER</a:t>
            </a:r>
          </a:p>
        </p:txBody>
      </p:sp>
      <p:sp>
        <p:nvSpPr>
          <p:cNvPr id="4" name="Slide Number Placeholder 3"/>
          <p:cNvSpPr>
            <a:spLocks noGrp="1"/>
          </p:cNvSpPr>
          <p:nvPr>
            <p:ph type="sldNum" sz="quarter" idx="5"/>
          </p:nvPr>
        </p:nvSpPr>
        <p:spPr/>
        <p:txBody>
          <a:bodyPr/>
          <a:lstStyle/>
          <a:p>
            <a:fld id="{EB82FC4D-C339-DE4C-AEC7-301ABA45D876}" type="slidenum">
              <a:rPr lang="en-US" smtClean="0"/>
              <a:t>20</a:t>
            </a:fld>
            <a:endParaRPr lang="en-US"/>
          </a:p>
        </p:txBody>
      </p:sp>
    </p:spTree>
    <p:extLst>
      <p:ext uri="{BB962C8B-B14F-4D97-AF65-F5344CB8AC3E}">
        <p14:creationId xmlns:p14="http://schemas.microsoft.com/office/powerpoint/2010/main" val="111808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school districts are required to have their own asthma emergency response protocol, which outlines the steps to take if a student is experiencing symptoms of an asthma episode.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following slides use the ISBE model emergency response protocol. Most school districts use this protocol but confirm with your district that this is the case. If not, be sure to review your districts protocol to determine how it differs.</a:t>
            </a:r>
          </a:p>
          <a:p>
            <a:endParaRPr lang="en-US" dirty="0"/>
          </a:p>
          <a:p>
            <a:r>
              <a:rPr lang="en-US" dirty="0"/>
              <a:t>In the next few slides, I will walk through the ISBE protocol in detail. You can pull up this protocol, available online, to follow along. https://www.isbe.net/Documents/asthma_response_protocol.pdf</a:t>
            </a:r>
          </a:p>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21</a:t>
            </a:fld>
            <a:endParaRPr lang="en-US"/>
          </a:p>
        </p:txBody>
      </p:sp>
    </p:spTree>
    <p:extLst>
      <p:ext uri="{BB962C8B-B14F-4D97-AF65-F5344CB8AC3E}">
        <p14:creationId xmlns:p14="http://schemas.microsoft.com/office/powerpoint/2010/main" val="383053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ISBE model protocol begins by listing the equipment and supplies needed to administer medication. This includes the quick-relief medication itself. Many students carry their own inhaler with them, while others are stored in a secure location. If that is the case, you or other trained personnel will need to get the student’s medication. This is also true if you are using undesignated medication.</a:t>
            </a:r>
          </a:p>
          <a:p>
            <a:endParaRPr lang="en-US" i="0" dirty="0"/>
          </a:p>
          <a:p>
            <a:r>
              <a:rPr lang="en-US" i="0" dirty="0"/>
              <a:t>You’ll also need to have any additional equipment or supplies necessary for administering the asthma medication, such as a spacer or nebulizer.</a:t>
            </a:r>
          </a:p>
          <a:p>
            <a:endParaRPr lang="en-US" i="0" dirty="0"/>
          </a:p>
          <a:p>
            <a:r>
              <a:rPr lang="en-US" i="0" dirty="0"/>
              <a:t>Finally, if available, you can reference the student’s asthma action plan.</a:t>
            </a:r>
          </a:p>
        </p:txBody>
      </p:sp>
      <p:sp>
        <p:nvSpPr>
          <p:cNvPr id="4" name="Slide Number Placeholder 3"/>
          <p:cNvSpPr>
            <a:spLocks noGrp="1"/>
          </p:cNvSpPr>
          <p:nvPr>
            <p:ph type="sldNum" sz="quarter" idx="5"/>
          </p:nvPr>
        </p:nvSpPr>
        <p:spPr/>
        <p:txBody>
          <a:bodyPr/>
          <a:lstStyle/>
          <a:p>
            <a:fld id="{89A5CAF2-38F8-4908-8567-5FC915EF1E3A}" type="slidenum">
              <a:rPr lang="en-US" smtClean="0"/>
              <a:t>22</a:t>
            </a:fld>
            <a:endParaRPr lang="en-US"/>
          </a:p>
        </p:txBody>
      </p:sp>
    </p:spTree>
    <p:extLst>
      <p:ext uri="{BB962C8B-B14F-4D97-AF65-F5344CB8AC3E}">
        <p14:creationId xmlns:p14="http://schemas.microsoft.com/office/powerpoint/2010/main" val="160348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***STRONGLY CONSIDER CHANGING THIS PICTURE SO IT SHOULD INHALER WITH SPACER</a:t>
            </a:r>
          </a:p>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23</a:t>
            </a:fld>
            <a:endParaRPr lang="en-US"/>
          </a:p>
        </p:txBody>
      </p:sp>
    </p:spTree>
    <p:extLst>
      <p:ext uri="{BB962C8B-B14F-4D97-AF65-F5344CB8AC3E}">
        <p14:creationId xmlns:p14="http://schemas.microsoft.com/office/powerpoint/2010/main" val="2678689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26</a:t>
            </a:fld>
            <a:endParaRPr lang="en-US"/>
          </a:p>
        </p:txBody>
      </p:sp>
    </p:spTree>
    <p:extLst>
      <p:ext uri="{BB962C8B-B14F-4D97-AF65-F5344CB8AC3E}">
        <p14:creationId xmlns:p14="http://schemas.microsoft.com/office/powerpoint/2010/main" val="285686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27</a:t>
            </a:fld>
            <a:endParaRPr lang="en-US"/>
          </a:p>
        </p:txBody>
      </p:sp>
    </p:spTree>
    <p:extLst>
      <p:ext uri="{BB962C8B-B14F-4D97-AF65-F5344CB8AC3E}">
        <p14:creationId xmlns:p14="http://schemas.microsoft.com/office/powerpoint/2010/main" val="418762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2</a:t>
            </a:fld>
            <a:endParaRPr lang="en-US"/>
          </a:p>
        </p:txBody>
      </p:sp>
    </p:spTree>
    <p:extLst>
      <p:ext uri="{BB962C8B-B14F-4D97-AF65-F5344CB8AC3E}">
        <p14:creationId xmlns:p14="http://schemas.microsoft.com/office/powerpoint/2010/main" val="1795198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28</a:t>
            </a:fld>
            <a:endParaRPr lang="en-US"/>
          </a:p>
        </p:txBody>
      </p:sp>
    </p:spTree>
    <p:extLst>
      <p:ext uri="{BB962C8B-B14F-4D97-AF65-F5344CB8AC3E}">
        <p14:creationId xmlns:p14="http://schemas.microsoft.com/office/powerpoint/2010/main" val="2338193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29</a:t>
            </a:fld>
            <a:endParaRPr lang="en-US"/>
          </a:p>
        </p:txBody>
      </p:sp>
    </p:spTree>
    <p:extLst>
      <p:ext uri="{BB962C8B-B14F-4D97-AF65-F5344CB8AC3E}">
        <p14:creationId xmlns:p14="http://schemas.microsoft.com/office/powerpoint/2010/main" val="752498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30</a:t>
            </a:fld>
            <a:endParaRPr lang="en-US"/>
          </a:p>
        </p:txBody>
      </p:sp>
    </p:spTree>
    <p:extLst>
      <p:ext uri="{BB962C8B-B14F-4D97-AF65-F5344CB8AC3E}">
        <p14:creationId xmlns:p14="http://schemas.microsoft.com/office/powerpoint/2010/main" val="4222042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31</a:t>
            </a:fld>
            <a:endParaRPr lang="en-US"/>
          </a:p>
        </p:txBody>
      </p:sp>
    </p:spTree>
    <p:extLst>
      <p:ext uri="{BB962C8B-B14F-4D97-AF65-F5344CB8AC3E}">
        <p14:creationId xmlns:p14="http://schemas.microsoft.com/office/powerpoint/2010/main" val="1998396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2FC4D-C339-DE4C-AEC7-301ABA45D876}" type="slidenum">
              <a:rPr lang="en-US" smtClean="0"/>
              <a:t>32</a:t>
            </a:fld>
            <a:endParaRPr lang="en-US"/>
          </a:p>
        </p:txBody>
      </p:sp>
    </p:spTree>
    <p:extLst>
      <p:ext uri="{BB962C8B-B14F-4D97-AF65-F5344CB8AC3E}">
        <p14:creationId xmlns:p14="http://schemas.microsoft.com/office/powerpoint/2010/main" val="2813571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89A5CAF2-38F8-4908-8567-5FC915EF1E3A}" type="slidenum">
              <a:rPr lang="en-US" smtClean="0"/>
              <a:t>33</a:t>
            </a:fld>
            <a:endParaRPr lang="en-US"/>
          </a:p>
        </p:txBody>
      </p:sp>
    </p:spTree>
    <p:extLst>
      <p:ext uri="{BB962C8B-B14F-4D97-AF65-F5344CB8AC3E}">
        <p14:creationId xmlns:p14="http://schemas.microsoft.com/office/powerpoint/2010/main" val="3504448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89A5CAF2-38F8-4908-8567-5FC915EF1E3A}" type="slidenum">
              <a:rPr lang="en-US" smtClean="0"/>
              <a:t>34</a:t>
            </a:fld>
            <a:endParaRPr lang="en-US"/>
          </a:p>
        </p:txBody>
      </p:sp>
    </p:spTree>
    <p:extLst>
      <p:ext uri="{BB962C8B-B14F-4D97-AF65-F5344CB8AC3E}">
        <p14:creationId xmlns:p14="http://schemas.microsoft.com/office/powerpoint/2010/main" val="214518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35</a:t>
            </a:fld>
            <a:endParaRPr lang="en-US"/>
          </a:p>
        </p:txBody>
      </p:sp>
    </p:spTree>
    <p:extLst>
      <p:ext uri="{BB962C8B-B14F-4D97-AF65-F5344CB8AC3E}">
        <p14:creationId xmlns:p14="http://schemas.microsoft.com/office/powerpoint/2010/main" val="44191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school will have a process in place for notifying you of an asthma emergency that may require the use of undesignated asthma medication. Please check with your local administration on these details, as they will vary from school to school.</a:t>
            </a:r>
          </a:p>
          <a:p>
            <a:endParaRPr lang="en-US" dirty="0"/>
          </a:p>
          <a:p>
            <a:r>
              <a:rPr lang="en-US" dirty="0"/>
              <a:t>Your school or district should offer a local training that addresses</a:t>
            </a:r>
          </a:p>
          <a:p>
            <a:pPr marL="171450" indent="-171450">
              <a:buFont typeface="Arial" panose="020B0604020202020204" pitchFamily="34" charset="0"/>
              <a:buChar char="•"/>
            </a:pPr>
            <a:r>
              <a:rPr lang="en-US" dirty="0"/>
              <a:t>HOW to alert all trained personnel of an incident when it occurs</a:t>
            </a:r>
          </a:p>
          <a:p>
            <a:pPr marL="171450" indent="-171450">
              <a:buFont typeface="Arial" panose="020B0604020202020204" pitchFamily="34" charset="0"/>
              <a:buChar char="•"/>
            </a:pPr>
            <a:r>
              <a:rPr lang="en-US" dirty="0"/>
              <a:t>WHO to notify following an incident that requires the use of undesignated asthma medication </a:t>
            </a:r>
          </a:p>
          <a:p>
            <a:pPr marL="171450" indent="-171450">
              <a:buFont typeface="Arial" panose="020B0604020202020204" pitchFamily="34" charset="0"/>
              <a:buChar char="•"/>
            </a:pPr>
            <a:r>
              <a:rPr lang="en-US" dirty="0"/>
              <a:t>WHO is responsible to report to ISBE</a:t>
            </a:r>
          </a:p>
          <a:p>
            <a:pPr marL="171450" indent="-171450">
              <a:buFont typeface="Arial" panose="020B0604020202020204" pitchFamily="34" charset="0"/>
              <a:buChar char="•"/>
            </a:pPr>
            <a:r>
              <a:rPr lang="en-US" dirty="0"/>
              <a:t>HOW medication dose is restocked and ready for the next time</a:t>
            </a:r>
          </a:p>
        </p:txBody>
      </p:sp>
      <p:sp>
        <p:nvSpPr>
          <p:cNvPr id="4" name="Slide Number Placeholder 3"/>
          <p:cNvSpPr>
            <a:spLocks noGrp="1"/>
          </p:cNvSpPr>
          <p:nvPr>
            <p:ph type="sldNum" sz="quarter" idx="5"/>
          </p:nvPr>
        </p:nvSpPr>
        <p:spPr/>
        <p:txBody>
          <a:bodyPr/>
          <a:lstStyle/>
          <a:p>
            <a:fld id="{89A5CAF2-38F8-4908-8567-5FC915EF1E3A}" type="slidenum">
              <a:rPr lang="en-US" smtClean="0"/>
              <a:t>36</a:t>
            </a:fld>
            <a:endParaRPr lang="en-US"/>
          </a:p>
        </p:txBody>
      </p:sp>
    </p:spTree>
    <p:extLst>
      <p:ext uri="{BB962C8B-B14F-4D97-AF65-F5344CB8AC3E}">
        <p14:creationId xmlns:p14="http://schemas.microsoft.com/office/powerpoint/2010/main" val="1319908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important stakeholders include legislators and other pediatric and respiratory experts</a:t>
            </a:r>
          </a:p>
        </p:txBody>
      </p:sp>
      <p:sp>
        <p:nvSpPr>
          <p:cNvPr id="4" name="Slide Number Placeholder 3"/>
          <p:cNvSpPr>
            <a:spLocks noGrp="1"/>
          </p:cNvSpPr>
          <p:nvPr>
            <p:ph type="sldNum" sz="quarter" idx="5"/>
          </p:nvPr>
        </p:nvSpPr>
        <p:spPr/>
        <p:txBody>
          <a:bodyPr/>
          <a:lstStyle/>
          <a:p>
            <a:fld id="{89A5CAF2-38F8-4908-8567-5FC915EF1E3A}" type="slidenum">
              <a:rPr lang="en-US" smtClean="0"/>
              <a:t>37</a:t>
            </a:fld>
            <a:endParaRPr lang="en-US"/>
          </a:p>
        </p:txBody>
      </p:sp>
    </p:spTree>
    <p:extLst>
      <p:ext uri="{BB962C8B-B14F-4D97-AF65-F5344CB8AC3E}">
        <p14:creationId xmlns:p14="http://schemas.microsoft.com/office/powerpoint/2010/main" val="194356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today’s training by reviewing House Bill 1188, which is the legislation that allows schools to </a:t>
            </a:r>
            <a:r>
              <a:rPr lang="en-US" dirty="0">
                <a:solidFill>
                  <a:srgbClr val="FF0000"/>
                </a:solidFill>
              </a:rPr>
              <a:t>maintain a supply of </a:t>
            </a:r>
            <a:r>
              <a:rPr lang="en-US" dirty="0"/>
              <a:t>undesignated stock asthma rescue medication in schools.</a:t>
            </a:r>
          </a:p>
          <a:p>
            <a:endParaRPr lang="en-US" dirty="0"/>
          </a:p>
          <a:p>
            <a:r>
              <a:rPr lang="en-US" dirty="0"/>
              <a:t>Then we’ll consider the state of asthma in Missouri, particularly among children, and discuss why this kind of legislation is important to help reduce asthma episodes or emergencies (sometimes referred to as asthma attacks).</a:t>
            </a:r>
          </a:p>
          <a:p>
            <a:endParaRPr lang="en-US" dirty="0"/>
          </a:p>
          <a:p>
            <a:r>
              <a:rPr lang="en-US" dirty="0"/>
              <a:t>Next, we’ll discuss logistics and implementation. We’ll discuss how this fits into the IL State Board of Education’s model asthma emergency response protocol and what it means to have a standing order in place that allows personnel to administer stock asthma medication, review a model standing order that provides information about how and when to administer stock asthma medication, and discuss where and how the medication should be stored. </a:t>
            </a: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we’ll discuss clinical guidance and how to recognize when a student is experiencing respiratory distress.</a:t>
            </a:r>
            <a:endParaRPr lang="en-US" dirty="0"/>
          </a:p>
          <a:p>
            <a:endParaRPr lang="en-US" dirty="0"/>
          </a:p>
          <a:p>
            <a:r>
              <a:rPr lang="en-US" dirty="0"/>
              <a:t>Finally, we’ll end with guidance on how to recognize respiratory distress and when a student may need assistance.</a:t>
            </a:r>
          </a:p>
        </p:txBody>
      </p:sp>
      <p:sp>
        <p:nvSpPr>
          <p:cNvPr id="4" name="Slide Number Placeholder 3"/>
          <p:cNvSpPr>
            <a:spLocks noGrp="1"/>
          </p:cNvSpPr>
          <p:nvPr>
            <p:ph type="sldNum" sz="quarter" idx="5"/>
          </p:nvPr>
        </p:nvSpPr>
        <p:spPr/>
        <p:txBody>
          <a:bodyPr/>
          <a:lstStyle/>
          <a:p>
            <a:fld id="{89A5CAF2-38F8-4908-8567-5FC915EF1E3A}" type="slidenum">
              <a:rPr lang="en-US" smtClean="0"/>
              <a:t>3</a:t>
            </a:fld>
            <a:endParaRPr lang="en-US" dirty="0"/>
          </a:p>
        </p:txBody>
      </p:sp>
    </p:spTree>
    <p:extLst>
      <p:ext uri="{BB962C8B-B14F-4D97-AF65-F5344CB8AC3E}">
        <p14:creationId xmlns:p14="http://schemas.microsoft.com/office/powerpoint/2010/main" val="266265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important stakeholders include legislators and other pediatric and respiratory experts</a:t>
            </a:r>
          </a:p>
        </p:txBody>
      </p:sp>
      <p:sp>
        <p:nvSpPr>
          <p:cNvPr id="4" name="Slide Number Placeholder 3"/>
          <p:cNvSpPr>
            <a:spLocks noGrp="1"/>
          </p:cNvSpPr>
          <p:nvPr>
            <p:ph type="sldNum" sz="quarter" idx="5"/>
          </p:nvPr>
        </p:nvSpPr>
        <p:spPr/>
        <p:txBody>
          <a:bodyPr/>
          <a:lstStyle/>
          <a:p>
            <a:fld id="{89A5CAF2-38F8-4908-8567-5FC915EF1E3A}" type="slidenum">
              <a:rPr lang="en-US" smtClean="0"/>
              <a:t>38</a:t>
            </a:fld>
            <a:endParaRPr lang="en-US"/>
          </a:p>
        </p:txBody>
      </p:sp>
    </p:spTree>
    <p:extLst>
      <p:ext uri="{BB962C8B-B14F-4D97-AF65-F5344CB8AC3E}">
        <p14:creationId xmlns:p14="http://schemas.microsoft.com/office/powerpoint/2010/main" val="3759363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39</a:t>
            </a:fld>
            <a:endParaRPr lang="en-US"/>
          </a:p>
        </p:txBody>
      </p:sp>
    </p:spTree>
    <p:extLst>
      <p:ext uri="{BB962C8B-B14F-4D97-AF65-F5344CB8AC3E}">
        <p14:creationId xmlns:p14="http://schemas.microsoft.com/office/powerpoint/2010/main" val="326603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important stakeholders include legislators and other pediatric and respiratory experts</a:t>
            </a:r>
          </a:p>
        </p:txBody>
      </p:sp>
      <p:sp>
        <p:nvSpPr>
          <p:cNvPr id="4" name="Slide Number Placeholder 3"/>
          <p:cNvSpPr>
            <a:spLocks noGrp="1"/>
          </p:cNvSpPr>
          <p:nvPr>
            <p:ph type="sldNum" sz="quarter" idx="5"/>
          </p:nvPr>
        </p:nvSpPr>
        <p:spPr/>
        <p:txBody>
          <a:bodyPr/>
          <a:lstStyle/>
          <a:p>
            <a:fld id="{89A5CAF2-38F8-4908-8567-5FC915EF1E3A}" type="slidenum">
              <a:rPr lang="en-US" smtClean="0"/>
              <a:t>40</a:t>
            </a:fld>
            <a:endParaRPr lang="en-US"/>
          </a:p>
        </p:txBody>
      </p:sp>
    </p:spTree>
    <p:extLst>
      <p:ext uri="{BB962C8B-B14F-4D97-AF65-F5344CB8AC3E}">
        <p14:creationId xmlns:p14="http://schemas.microsoft.com/office/powerpoint/2010/main" val="3773976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important stakeholders include legislators and other pediatric and respiratory experts</a:t>
            </a:r>
          </a:p>
        </p:txBody>
      </p:sp>
      <p:sp>
        <p:nvSpPr>
          <p:cNvPr id="4" name="Slide Number Placeholder 3"/>
          <p:cNvSpPr>
            <a:spLocks noGrp="1"/>
          </p:cNvSpPr>
          <p:nvPr>
            <p:ph type="sldNum" sz="quarter" idx="5"/>
          </p:nvPr>
        </p:nvSpPr>
        <p:spPr/>
        <p:txBody>
          <a:bodyPr/>
          <a:lstStyle/>
          <a:p>
            <a:fld id="{89A5CAF2-38F8-4908-8567-5FC915EF1E3A}" type="slidenum">
              <a:rPr lang="en-US" smtClean="0"/>
              <a:t>41</a:t>
            </a:fld>
            <a:endParaRPr lang="en-US"/>
          </a:p>
        </p:txBody>
      </p:sp>
    </p:spTree>
    <p:extLst>
      <p:ext uri="{BB962C8B-B14F-4D97-AF65-F5344CB8AC3E}">
        <p14:creationId xmlns:p14="http://schemas.microsoft.com/office/powerpoint/2010/main" val="333456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important stakeholders include legislators and other pediatric and respiratory experts</a:t>
            </a:r>
          </a:p>
        </p:txBody>
      </p:sp>
      <p:sp>
        <p:nvSpPr>
          <p:cNvPr id="4" name="Slide Number Placeholder 3"/>
          <p:cNvSpPr>
            <a:spLocks noGrp="1"/>
          </p:cNvSpPr>
          <p:nvPr>
            <p:ph type="sldNum" sz="quarter" idx="5"/>
          </p:nvPr>
        </p:nvSpPr>
        <p:spPr/>
        <p:txBody>
          <a:bodyPr/>
          <a:lstStyle/>
          <a:p>
            <a:fld id="{89A5CAF2-38F8-4908-8567-5FC915EF1E3A}" type="slidenum">
              <a:rPr lang="en-US" smtClean="0"/>
              <a:t>42</a:t>
            </a:fld>
            <a:endParaRPr lang="en-US"/>
          </a:p>
        </p:txBody>
      </p:sp>
    </p:spTree>
    <p:extLst>
      <p:ext uri="{BB962C8B-B14F-4D97-AF65-F5344CB8AC3E}">
        <p14:creationId xmlns:p14="http://schemas.microsoft.com/office/powerpoint/2010/main" val="2643267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important stakeholders include legislators and other pediatric and respiratory experts</a:t>
            </a:r>
          </a:p>
        </p:txBody>
      </p:sp>
      <p:sp>
        <p:nvSpPr>
          <p:cNvPr id="4" name="Slide Number Placeholder 3"/>
          <p:cNvSpPr>
            <a:spLocks noGrp="1"/>
          </p:cNvSpPr>
          <p:nvPr>
            <p:ph type="sldNum" sz="quarter" idx="5"/>
          </p:nvPr>
        </p:nvSpPr>
        <p:spPr/>
        <p:txBody>
          <a:bodyPr/>
          <a:lstStyle/>
          <a:p>
            <a:fld id="{89A5CAF2-38F8-4908-8567-5FC915EF1E3A}" type="slidenum">
              <a:rPr lang="en-US" smtClean="0"/>
              <a:t>43</a:t>
            </a:fld>
            <a:endParaRPr lang="en-US"/>
          </a:p>
        </p:txBody>
      </p:sp>
    </p:spTree>
    <p:extLst>
      <p:ext uri="{BB962C8B-B14F-4D97-AF65-F5344CB8AC3E}">
        <p14:creationId xmlns:p14="http://schemas.microsoft.com/office/powerpoint/2010/main" val="3355523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important stakeholders include legislators and other pediatric and respiratory experts</a:t>
            </a:r>
          </a:p>
        </p:txBody>
      </p:sp>
      <p:sp>
        <p:nvSpPr>
          <p:cNvPr id="4" name="Slide Number Placeholder 3"/>
          <p:cNvSpPr>
            <a:spLocks noGrp="1"/>
          </p:cNvSpPr>
          <p:nvPr>
            <p:ph type="sldNum" sz="quarter" idx="5"/>
          </p:nvPr>
        </p:nvSpPr>
        <p:spPr/>
        <p:txBody>
          <a:bodyPr/>
          <a:lstStyle/>
          <a:p>
            <a:fld id="{89A5CAF2-38F8-4908-8567-5FC915EF1E3A}" type="slidenum">
              <a:rPr lang="en-US" smtClean="0"/>
              <a:t>44</a:t>
            </a:fld>
            <a:endParaRPr lang="en-US"/>
          </a:p>
        </p:txBody>
      </p:sp>
    </p:spTree>
    <p:extLst>
      <p:ext uri="{BB962C8B-B14F-4D97-AF65-F5344CB8AC3E}">
        <p14:creationId xmlns:p14="http://schemas.microsoft.com/office/powerpoint/2010/main" val="2237906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45</a:t>
            </a:fld>
            <a:endParaRPr lang="en-US"/>
          </a:p>
        </p:txBody>
      </p:sp>
    </p:spTree>
    <p:extLst>
      <p:ext uri="{BB962C8B-B14F-4D97-AF65-F5344CB8AC3E}">
        <p14:creationId xmlns:p14="http://schemas.microsoft.com/office/powerpoint/2010/main" val="207376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4</a:t>
            </a:fld>
            <a:endParaRPr lang="en-US" dirty="0"/>
          </a:p>
        </p:txBody>
      </p:sp>
    </p:spTree>
    <p:extLst>
      <p:ext uri="{BB962C8B-B14F-4D97-AF65-F5344CB8AC3E}">
        <p14:creationId xmlns:p14="http://schemas.microsoft.com/office/powerpoint/2010/main" val="156081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6</a:t>
            </a:fld>
            <a:endParaRPr lang="en-US" dirty="0"/>
          </a:p>
        </p:txBody>
      </p:sp>
    </p:spTree>
    <p:extLst>
      <p:ext uri="{BB962C8B-B14F-4D97-AF65-F5344CB8AC3E}">
        <p14:creationId xmlns:p14="http://schemas.microsoft.com/office/powerpoint/2010/main" val="167232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7</a:t>
            </a:fld>
            <a:endParaRPr lang="en-US" dirty="0"/>
          </a:p>
        </p:txBody>
      </p:sp>
    </p:spTree>
    <p:extLst>
      <p:ext uri="{BB962C8B-B14F-4D97-AF65-F5344CB8AC3E}">
        <p14:creationId xmlns:p14="http://schemas.microsoft.com/office/powerpoint/2010/main" val="175831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8</a:t>
            </a:fld>
            <a:endParaRPr lang="en-US" dirty="0"/>
          </a:p>
        </p:txBody>
      </p:sp>
    </p:spTree>
    <p:extLst>
      <p:ext uri="{BB962C8B-B14F-4D97-AF65-F5344CB8AC3E}">
        <p14:creationId xmlns:p14="http://schemas.microsoft.com/office/powerpoint/2010/main" val="372633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9</a:t>
            </a:fld>
            <a:endParaRPr lang="en-US" dirty="0"/>
          </a:p>
        </p:txBody>
      </p:sp>
    </p:spTree>
    <p:extLst>
      <p:ext uri="{BB962C8B-B14F-4D97-AF65-F5344CB8AC3E}">
        <p14:creationId xmlns:p14="http://schemas.microsoft.com/office/powerpoint/2010/main" val="406238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the Missouri legislature passed HB 1188. This amended the revised statues </a:t>
            </a:r>
            <a:r>
              <a:rPr lang="en-US" strike="noStrike" baseline="0" dirty="0"/>
              <a:t>to have undesignated</a:t>
            </a:r>
            <a:r>
              <a:rPr lang="en-US" dirty="0"/>
              <a:t>, or stock, asthma rescue medication. In the past, students who were experiencing an asthma episode could only use asthma medication that was prescribed to them and which they had stored at the school or carried on their person. If a student had symptoms of respiratory distress but did not have asthma medication at school, the school was required to call 911.</a:t>
            </a:r>
          </a:p>
          <a:p>
            <a:endParaRPr lang="en-US" dirty="0"/>
          </a:p>
          <a:p>
            <a:r>
              <a:rPr lang="en-US" dirty="0"/>
              <a:t>This legislation allows schools to keep a stock of undesignated asthma rescue medication (which means medication that is not prescribed for any specific student) for use when there is an asthma emergency. Students experiencing respiratory distress can use this stock medication even if they do not have a prescribed inhaler or other medication at school. The law permits school nurses and other trained personnel to provide undesignated medication to a student to self administer (meaning they use the medication themselves without your assistance) or to administer the undesignated medication directly to a student. This should be done in accordance with the student’s Individual Health Action Plan or Asthma Action Plan, if they have one on file. However, the legislation also allows trained personnel to administer the medication to </a:t>
            </a:r>
            <a:r>
              <a:rPr lang="en-US" u="sng" dirty="0"/>
              <a:t>any person </a:t>
            </a:r>
            <a:r>
              <a:rPr lang="en-US" dirty="0"/>
              <a:t>believed to be experiencing respiratory distress regardless of if they have an Individual Health Action Plan or Asthma Action Plan on file.</a:t>
            </a:r>
          </a:p>
          <a:p>
            <a:endParaRPr lang="en-US" dirty="0"/>
          </a:p>
          <a:p>
            <a:r>
              <a:rPr lang="en-US" dirty="0"/>
              <a:t>The law does not REQUIRE that schools provide undesignated asthma medication, but it permits schools to do so.</a:t>
            </a:r>
          </a:p>
          <a:p>
            <a:endParaRPr lang="en-US" dirty="0"/>
          </a:p>
          <a:p>
            <a:r>
              <a:rPr lang="en-US" dirty="0"/>
              <a:t>The nurse or trained personnel can administer the medication while in school</a:t>
            </a:r>
          </a:p>
          <a:p>
            <a:endParaRPr lang="en-US" dirty="0"/>
          </a:p>
          <a:p>
            <a:r>
              <a:rPr lang="en-US" dirty="0"/>
              <a:t>The school must obtain a written prescription from a healthcare provider for undesignated asthma medication.  In addition to the prescription, the provider shall sign an order for the school nurse or trained personnel to be able to administer the medication. A standing protocol may be issued by a physician, physician assistant, or nurse practitioner.</a:t>
            </a:r>
          </a:p>
          <a:p>
            <a:endParaRPr lang="en-US" dirty="0"/>
          </a:p>
        </p:txBody>
      </p:sp>
      <p:sp>
        <p:nvSpPr>
          <p:cNvPr id="4" name="Slide Number Placeholder 3"/>
          <p:cNvSpPr>
            <a:spLocks noGrp="1"/>
          </p:cNvSpPr>
          <p:nvPr>
            <p:ph type="sldNum" sz="quarter" idx="5"/>
          </p:nvPr>
        </p:nvSpPr>
        <p:spPr/>
        <p:txBody>
          <a:bodyPr/>
          <a:lstStyle/>
          <a:p>
            <a:fld id="{89A5CAF2-38F8-4908-8567-5FC915EF1E3A}" type="slidenum">
              <a:rPr lang="en-US" smtClean="0"/>
              <a:t>10</a:t>
            </a:fld>
            <a:endParaRPr lang="en-US"/>
          </a:p>
        </p:txBody>
      </p:sp>
    </p:spTree>
    <p:extLst>
      <p:ext uri="{BB962C8B-B14F-4D97-AF65-F5344CB8AC3E}">
        <p14:creationId xmlns:p14="http://schemas.microsoft.com/office/powerpoint/2010/main" val="2670521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B2A0-A15D-BDA9-EE03-6176482DE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334DF6-B1DA-DFE9-13A4-540E5C20D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B6432-AE04-6F46-DC68-0DC1F4A1E032}"/>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5" name="Footer Placeholder 4">
            <a:extLst>
              <a:ext uri="{FF2B5EF4-FFF2-40B4-BE49-F238E27FC236}">
                <a16:creationId xmlns:a16="http://schemas.microsoft.com/office/drawing/2014/main" id="{31059597-A0B5-87A8-899F-1DB5ADE13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2BF2A-CCDE-0937-6275-C8B8F32C6337}"/>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297237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F379-7E53-67EA-658A-D3AF03C4D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32F087-C87A-78A8-2D83-3D08FCDA01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720F8-0210-2C52-DF3F-AE653EB25D32}"/>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5" name="Footer Placeholder 4">
            <a:extLst>
              <a:ext uri="{FF2B5EF4-FFF2-40B4-BE49-F238E27FC236}">
                <a16:creationId xmlns:a16="http://schemas.microsoft.com/office/drawing/2014/main" id="{271EEDE5-B6CB-F2A6-12B5-FDA543D60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3A14B-DB90-EEDF-CEDE-FA9EED7511C4}"/>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1283954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D56C95-4300-7243-94D8-49F06D3966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BAD936-F068-19B2-FC1E-C65CDC4E6E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0C527-D841-099D-80B0-1B105AA2B963}"/>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5" name="Footer Placeholder 4">
            <a:extLst>
              <a:ext uri="{FF2B5EF4-FFF2-40B4-BE49-F238E27FC236}">
                <a16:creationId xmlns:a16="http://schemas.microsoft.com/office/drawing/2014/main" id="{22EF40EB-2653-E90B-0BF9-6B756ADF0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38F683-A39D-0773-C359-C442195DDCDE}"/>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28161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B217-6C08-4D9A-2E23-BA6D4EA9A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A26BA-E824-8001-4502-004A651B21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41692-D342-2F40-00E0-9506AF77843D}"/>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5" name="Footer Placeholder 4">
            <a:extLst>
              <a:ext uri="{FF2B5EF4-FFF2-40B4-BE49-F238E27FC236}">
                <a16:creationId xmlns:a16="http://schemas.microsoft.com/office/drawing/2014/main" id="{1DEC271F-A473-2FE5-2E33-A2B9E4D2D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3F9DA-1DF8-5F32-72DE-6179DB539791}"/>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57703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D31C-6CEC-35E5-A15F-74BDFAAAF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762BF0-6EFB-E9F4-236A-D48DD10C86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9A359-3535-EEB6-681E-9BB7E75F284D}"/>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5" name="Footer Placeholder 4">
            <a:extLst>
              <a:ext uri="{FF2B5EF4-FFF2-40B4-BE49-F238E27FC236}">
                <a16:creationId xmlns:a16="http://schemas.microsoft.com/office/drawing/2014/main" id="{441C9EE1-2C1C-5E42-8F2E-4D7E5D394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3072B-1335-3C41-CEF7-53D64BDA06C9}"/>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2877674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85AB-0676-C7A2-4A11-0DB6469E3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5D943-DF22-7A37-8ABA-3039ED8C29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AD0AF2-8110-2563-9AEA-5E73E1F97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BDE803-24E8-0900-AEBD-A85221CFE8A1}"/>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6" name="Footer Placeholder 5">
            <a:extLst>
              <a:ext uri="{FF2B5EF4-FFF2-40B4-BE49-F238E27FC236}">
                <a16:creationId xmlns:a16="http://schemas.microsoft.com/office/drawing/2014/main" id="{A18FDA45-CB88-39FB-5BEB-3B30F543D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650B3-B3CF-70C3-C042-D42C4F4A5290}"/>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205634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4A6F-845F-B3D7-7516-7EED2F26E0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FF0627-5557-8764-3E1C-68C939A847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80B8EF-A19A-6F44-4179-FD9E6BD7B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39560E-BE9C-BD80-56B1-96ECB11A7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223AB-B6D9-4111-ADF6-8CC6F6C963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BA9271-01D2-D240-3BDB-459C4319026C}"/>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8" name="Footer Placeholder 7">
            <a:extLst>
              <a:ext uri="{FF2B5EF4-FFF2-40B4-BE49-F238E27FC236}">
                <a16:creationId xmlns:a16="http://schemas.microsoft.com/office/drawing/2014/main" id="{4C66A2F5-8CE2-F1FB-19C0-FCF7749EC6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41952E-A561-8CF8-1989-3DA155E3FEA7}"/>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124788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9F64-4EA2-C322-2B23-E6CDAD247C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C50122-AAD8-6DEF-D818-FF0F739D928E}"/>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4" name="Footer Placeholder 3">
            <a:extLst>
              <a:ext uri="{FF2B5EF4-FFF2-40B4-BE49-F238E27FC236}">
                <a16:creationId xmlns:a16="http://schemas.microsoft.com/office/drawing/2014/main" id="{AD22B7AE-03BA-EF30-ACC1-A9B45CBAC2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6BC522-4A37-20A0-08DE-D06E9970C2B9}"/>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33878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337852-DD3D-D10C-A025-BE0570D59495}"/>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3" name="Footer Placeholder 2">
            <a:extLst>
              <a:ext uri="{FF2B5EF4-FFF2-40B4-BE49-F238E27FC236}">
                <a16:creationId xmlns:a16="http://schemas.microsoft.com/office/drawing/2014/main" id="{EC44C24E-8BF2-B48C-0404-8C3A232582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EBF551-D143-E7E6-F6F0-FBCA94C017AB}"/>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1910658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F7FA-F8F4-66DF-8CA7-CFCCBF349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EEC77D-C347-E953-627F-B3D115197C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43D794-19B3-08A3-1075-056A53245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80F27-F857-8EF1-EC38-05B52D7C4D96}"/>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6" name="Footer Placeholder 5">
            <a:extLst>
              <a:ext uri="{FF2B5EF4-FFF2-40B4-BE49-F238E27FC236}">
                <a16:creationId xmlns:a16="http://schemas.microsoft.com/office/drawing/2014/main" id="{A9B66073-CEC6-60F1-A226-383ECC577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EF6E-EFE0-7A52-4C37-1692D0A927CE}"/>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307906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A507-5062-E3A6-EA2B-5346C90B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DACEEA-528E-EA89-12FA-46C14A78B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2D090-C0ED-6D5D-8FA9-A311D068E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9C5E3-ABF2-55C6-F872-ABB27416CDDA}"/>
              </a:ext>
            </a:extLst>
          </p:cNvPr>
          <p:cNvSpPr>
            <a:spLocks noGrp="1"/>
          </p:cNvSpPr>
          <p:nvPr>
            <p:ph type="dt" sz="half" idx="10"/>
          </p:nvPr>
        </p:nvSpPr>
        <p:spPr/>
        <p:txBody>
          <a:bodyPr/>
          <a:lstStyle/>
          <a:p>
            <a:fld id="{5FA4DD40-450D-1E45-9D67-44654C5DC043}" type="datetimeFigureOut">
              <a:rPr lang="en-US" smtClean="0"/>
              <a:t>2/19/24</a:t>
            </a:fld>
            <a:endParaRPr lang="en-US"/>
          </a:p>
        </p:txBody>
      </p:sp>
      <p:sp>
        <p:nvSpPr>
          <p:cNvPr id="6" name="Footer Placeholder 5">
            <a:extLst>
              <a:ext uri="{FF2B5EF4-FFF2-40B4-BE49-F238E27FC236}">
                <a16:creationId xmlns:a16="http://schemas.microsoft.com/office/drawing/2014/main" id="{D579FA30-A757-9A32-6852-F29139410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D21CB-199E-3FF1-3F36-AE7EC7626E1F}"/>
              </a:ext>
            </a:extLst>
          </p:cNvPr>
          <p:cNvSpPr>
            <a:spLocks noGrp="1"/>
          </p:cNvSpPr>
          <p:nvPr>
            <p:ph type="sldNum" sz="quarter" idx="12"/>
          </p:nvPr>
        </p:nvSpPr>
        <p:spPr/>
        <p:txBody>
          <a:bodyPr/>
          <a:lstStyle/>
          <a:p>
            <a:fld id="{9B1B5760-BF91-4449-8D69-D7F9D174616E}" type="slidenum">
              <a:rPr lang="en-US" smtClean="0"/>
              <a:t>‹#›</a:t>
            </a:fld>
            <a:endParaRPr lang="en-US"/>
          </a:p>
        </p:txBody>
      </p:sp>
    </p:spTree>
    <p:extLst>
      <p:ext uri="{BB962C8B-B14F-4D97-AF65-F5344CB8AC3E}">
        <p14:creationId xmlns:p14="http://schemas.microsoft.com/office/powerpoint/2010/main" val="210088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B06CE-2DED-C62A-626C-269CC309E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311D34-7F44-CB08-09D7-8CC0B8479B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119B8-E750-3B2A-E2F1-A62D86D040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4DD40-450D-1E45-9D67-44654C5DC043}" type="datetimeFigureOut">
              <a:rPr lang="en-US" smtClean="0"/>
              <a:t>2/19/24</a:t>
            </a:fld>
            <a:endParaRPr lang="en-US"/>
          </a:p>
        </p:txBody>
      </p:sp>
      <p:sp>
        <p:nvSpPr>
          <p:cNvPr id="5" name="Footer Placeholder 4">
            <a:extLst>
              <a:ext uri="{FF2B5EF4-FFF2-40B4-BE49-F238E27FC236}">
                <a16:creationId xmlns:a16="http://schemas.microsoft.com/office/drawing/2014/main" id="{6348F7AF-409F-95E6-122D-5FC6D4B64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832D47-3574-6827-B149-4921F592E0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B5760-BF91-4449-8D69-D7F9D174616E}" type="slidenum">
              <a:rPr lang="en-US" smtClean="0"/>
              <a:t>‹#›</a:t>
            </a:fld>
            <a:endParaRPr lang="en-US"/>
          </a:p>
        </p:txBody>
      </p:sp>
    </p:spTree>
    <p:extLst>
      <p:ext uri="{BB962C8B-B14F-4D97-AF65-F5344CB8AC3E}">
        <p14:creationId xmlns:p14="http://schemas.microsoft.com/office/powerpoint/2010/main" val="2927391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mmunity.aafa.org/blog/what-happens-in-your-airways-when-you-have-asthma"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researchgate.net/figure/Bluish-pigmentation-of-the-patients-nail-beds_fig5_229014066" TargetMode="External"/><Relationship Id="rId5" Type="http://schemas.openxmlformats.org/officeDocument/2006/relationships/image" Target="../media/image16.png"/><Relationship Id="rId4" Type="http://schemas.openxmlformats.org/officeDocument/2006/relationships/hyperlink" Target="https://khanacademy.org/test-prep/nclex-rn/rn-respiratory-system-diseases/rn-intro-to-pulmonary-diseases/a/respiratory-distress"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https://encrypted-tbn0.gstatic.com/images?q=tbn:ANd9GcSlfoAvXvbL2hdZi0S0EmQpZ-Mfb9la_pkiZfPY6-VzJGMiWzN6Fa0s-4S1Zxu--PjMU3s&amp;usqp=CAU" TargetMode="Externa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tiff"/><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tiff"/><Relationship Id="rId9" Type="http://schemas.openxmlformats.org/officeDocument/2006/relationships/image" Target="../media/image35.tiff"/></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5C54C8-C4FE-C569-BEDD-141235C225C2}"/>
              </a:ext>
            </a:extLst>
          </p:cNvPr>
          <p:cNvSpPr/>
          <p:nvPr/>
        </p:nvSpPr>
        <p:spPr>
          <a:xfrm>
            <a:off x="0" y="0"/>
            <a:ext cx="12185283" cy="6858000"/>
          </a:xfrm>
          <a:prstGeom prst="rect">
            <a:avLst/>
          </a:prstGeom>
          <a:solidFill>
            <a:srgbClr val="0091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endParaRPr lang="en-US" dirty="0"/>
          </a:p>
        </p:txBody>
      </p:sp>
      <p:sp>
        <p:nvSpPr>
          <p:cNvPr id="5" name="TextBox 4">
            <a:extLst>
              <a:ext uri="{FF2B5EF4-FFF2-40B4-BE49-F238E27FC236}">
                <a16:creationId xmlns:a16="http://schemas.microsoft.com/office/drawing/2014/main" id="{56660C4B-EF76-EB2D-F435-93C9E1DBC5AE}"/>
              </a:ext>
            </a:extLst>
          </p:cNvPr>
          <p:cNvSpPr txBox="1"/>
          <p:nvPr/>
        </p:nvSpPr>
        <p:spPr>
          <a:xfrm>
            <a:off x="0" y="2608738"/>
            <a:ext cx="12192000" cy="1692771"/>
          </a:xfrm>
          <a:prstGeom prst="rect">
            <a:avLst/>
          </a:prstGeom>
          <a:noFill/>
        </p:spPr>
        <p:txBody>
          <a:bodyPr wrap="square" rtlCol="0">
            <a:spAutoFit/>
          </a:bodyPr>
          <a:lstStyle/>
          <a:p>
            <a:pPr algn="ctr"/>
            <a:r>
              <a:rPr lang="en-US" sz="6000" b="1" dirty="0">
                <a:solidFill>
                  <a:schemeClr val="bg1"/>
                </a:solidFill>
              </a:rPr>
              <a:t>Stock Albuterol as a Movement </a:t>
            </a:r>
          </a:p>
          <a:p>
            <a:pPr algn="ctr"/>
            <a:r>
              <a:rPr lang="en-US" sz="4400" b="1" i="1" dirty="0">
                <a:solidFill>
                  <a:schemeClr val="bg1"/>
                </a:solidFill>
              </a:rPr>
              <a:t>Missouri leads the way with RESCUE</a:t>
            </a:r>
          </a:p>
        </p:txBody>
      </p:sp>
      <p:pic>
        <p:nvPicPr>
          <p:cNvPr id="7" name="Picture 6">
            <a:extLst>
              <a:ext uri="{FF2B5EF4-FFF2-40B4-BE49-F238E27FC236}">
                <a16:creationId xmlns:a16="http://schemas.microsoft.com/office/drawing/2014/main" id="{69B00475-E01F-AD4C-8732-505C0E7C9F90}"/>
              </a:ext>
            </a:extLst>
          </p:cNvPr>
          <p:cNvPicPr>
            <a:picLocks noChangeAspect="1"/>
          </p:cNvPicPr>
          <p:nvPr/>
        </p:nvPicPr>
        <p:blipFill>
          <a:blip r:embed="rId3"/>
          <a:stretch>
            <a:fillRect/>
          </a:stretch>
        </p:blipFill>
        <p:spPr>
          <a:xfrm>
            <a:off x="8646429" y="410739"/>
            <a:ext cx="3189857" cy="1045669"/>
          </a:xfrm>
          <a:prstGeom prst="rect">
            <a:avLst/>
          </a:prstGeom>
        </p:spPr>
      </p:pic>
      <p:pic>
        <p:nvPicPr>
          <p:cNvPr id="6" name="Picture 5">
            <a:extLst>
              <a:ext uri="{FF2B5EF4-FFF2-40B4-BE49-F238E27FC236}">
                <a16:creationId xmlns:a16="http://schemas.microsoft.com/office/drawing/2014/main" id="{74434CF8-BF35-EB43-A0D4-969D198FD3D9}"/>
              </a:ext>
            </a:extLst>
          </p:cNvPr>
          <p:cNvPicPr>
            <a:picLocks noChangeAspect="1"/>
          </p:cNvPicPr>
          <p:nvPr/>
        </p:nvPicPr>
        <p:blipFill>
          <a:blip r:embed="rId4"/>
          <a:stretch>
            <a:fillRect/>
          </a:stretch>
        </p:blipFill>
        <p:spPr>
          <a:xfrm>
            <a:off x="516180" y="410739"/>
            <a:ext cx="3514013" cy="1106914"/>
          </a:xfrm>
          <a:prstGeom prst="rect">
            <a:avLst/>
          </a:prstGeom>
        </p:spPr>
      </p:pic>
    </p:spTree>
    <p:extLst>
      <p:ext uri="{BB962C8B-B14F-4D97-AF65-F5344CB8AC3E}">
        <p14:creationId xmlns:p14="http://schemas.microsoft.com/office/powerpoint/2010/main" val="3511526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6B94552-3B19-3842-8069-72A9FE93C9AF}"/>
              </a:ext>
            </a:extLst>
          </p:cNvPr>
          <p:cNvSpPr txBox="1">
            <a:spLocks noChangeArrowheads="1"/>
          </p:cNvSpPr>
          <p:nvPr/>
        </p:nvSpPr>
        <p:spPr bwMode="auto">
          <a:xfrm>
            <a:off x="545071" y="1928788"/>
            <a:ext cx="7914715" cy="4673600"/>
          </a:xfrm>
          <a:prstGeom prst="rect">
            <a:avLst/>
          </a:prstGeom>
        </p:spPr>
        <p:txBody>
          <a:bodyPr rot="0" vert="horz" lIns="91440" tIns="45720" rIns="91440" bIns="45720" rtlCol="0" anchorCtr="0">
            <a:noAutofit/>
          </a:bodyPr>
          <a:lstStyle/>
          <a:p>
            <a:pPr>
              <a:lnSpc>
                <a:spcPct val="90000"/>
              </a:lnSpc>
              <a:spcAft>
                <a:spcPts val="600"/>
              </a:spcAft>
            </a:pPr>
            <a:r>
              <a:rPr lang="en-US" sz="2600" b="1" dirty="0"/>
              <a:t>Authorizes schools to stock </a:t>
            </a:r>
            <a:r>
              <a:rPr lang="en-US" sz="2600" dirty="0"/>
              <a:t>“undesignated” asthma rescue medication and authorizes school nurses and other trained school staff to </a:t>
            </a:r>
            <a:r>
              <a:rPr lang="en-US" sz="2600" b="1" dirty="0"/>
              <a:t>administer the medication in the event of respiratory distress or other asthma symptoms.</a:t>
            </a:r>
          </a:p>
          <a:p>
            <a:pPr>
              <a:lnSpc>
                <a:spcPct val="90000"/>
              </a:lnSpc>
              <a:spcAft>
                <a:spcPts val="600"/>
              </a:spcAft>
            </a:pPr>
            <a:endParaRPr lang="en-US" sz="2600" dirty="0"/>
          </a:p>
          <a:p>
            <a:pPr>
              <a:lnSpc>
                <a:spcPct val="90000"/>
              </a:lnSpc>
              <a:spcAft>
                <a:spcPts val="600"/>
              </a:spcAft>
            </a:pPr>
            <a:r>
              <a:rPr lang="en-US" sz="2600" dirty="0"/>
              <a:t>School must obtain a written prescription and a signed standing order from a healthcare provider</a:t>
            </a:r>
          </a:p>
          <a:p>
            <a:pPr>
              <a:lnSpc>
                <a:spcPct val="90000"/>
              </a:lnSpc>
              <a:spcAft>
                <a:spcPts val="600"/>
              </a:spcAft>
            </a:pPr>
            <a:r>
              <a:rPr lang="en-US" sz="2600" dirty="0"/>
              <a:t> </a:t>
            </a:r>
            <a:endParaRPr lang="en-US" sz="2600" dirty="0">
              <a:solidFill>
                <a:srgbClr val="009193"/>
              </a:solidFill>
            </a:endParaRPr>
          </a:p>
          <a:p>
            <a:pPr>
              <a:lnSpc>
                <a:spcPct val="90000"/>
              </a:lnSpc>
              <a:spcAft>
                <a:spcPts val="600"/>
              </a:spcAft>
            </a:pPr>
            <a:r>
              <a:rPr lang="en-US" sz="2600" dirty="0">
                <a:solidFill>
                  <a:srgbClr val="009193"/>
                </a:solidFill>
              </a:rPr>
              <a:t>*  Not limited to students with asthma diagnosis.</a:t>
            </a:r>
          </a:p>
          <a:p>
            <a:pPr marL="114297">
              <a:lnSpc>
                <a:spcPct val="90000"/>
              </a:lnSpc>
              <a:spcAft>
                <a:spcPts val="600"/>
              </a:spcAft>
            </a:pPr>
            <a:endParaRPr lang="en-US" sz="2600" dirty="0"/>
          </a:p>
        </p:txBody>
      </p:sp>
      <p:sp>
        <p:nvSpPr>
          <p:cNvPr id="2" name="Title 1">
            <a:extLst>
              <a:ext uri="{FF2B5EF4-FFF2-40B4-BE49-F238E27FC236}">
                <a16:creationId xmlns:a16="http://schemas.microsoft.com/office/drawing/2014/main" id="{27D8972E-899F-93CD-F477-FFB08E966D52}"/>
              </a:ext>
            </a:extLst>
          </p:cNvPr>
          <p:cNvSpPr>
            <a:spLocks noGrp="1"/>
          </p:cNvSpPr>
          <p:nvPr>
            <p:ph type="title"/>
          </p:nvPr>
        </p:nvSpPr>
        <p:spPr>
          <a:xfrm>
            <a:off x="545072" y="255612"/>
            <a:ext cx="11036440" cy="1325563"/>
          </a:xfrm>
          <a:solidFill>
            <a:srgbClr val="009193"/>
          </a:solidFill>
        </p:spPr>
        <p:txBody>
          <a:bodyPr>
            <a:normAutofit/>
          </a:bodyPr>
          <a:lstStyle/>
          <a:p>
            <a:pPr algn="ctr"/>
            <a:r>
              <a:rPr lang="en-US" sz="3600" b="1" dirty="0">
                <a:solidFill>
                  <a:schemeClr val="bg1"/>
                </a:solidFill>
                <a:latin typeface="+mn-lt"/>
              </a:rPr>
              <a:t>Stock Albuterol in Missouri</a:t>
            </a:r>
            <a:br>
              <a:rPr lang="en-US" sz="3600" b="1" dirty="0">
                <a:solidFill>
                  <a:schemeClr val="bg1"/>
                </a:solidFill>
                <a:latin typeface="+mn-lt"/>
              </a:rPr>
            </a:br>
            <a:r>
              <a:rPr lang="en-US" sz="3600" b="1" dirty="0">
                <a:solidFill>
                  <a:schemeClr val="bg1"/>
                </a:solidFill>
                <a:latin typeface="+mn-lt"/>
              </a:rPr>
              <a:t>House Bill 1188</a:t>
            </a:r>
          </a:p>
        </p:txBody>
      </p:sp>
      <p:grpSp>
        <p:nvGrpSpPr>
          <p:cNvPr id="3" name="Group 2">
            <a:extLst>
              <a:ext uri="{FF2B5EF4-FFF2-40B4-BE49-F238E27FC236}">
                <a16:creationId xmlns:a16="http://schemas.microsoft.com/office/drawing/2014/main" id="{505544A4-9DC7-0B45-B0AB-6F3D47FD6BC0}"/>
              </a:ext>
            </a:extLst>
          </p:cNvPr>
          <p:cNvGrpSpPr/>
          <p:nvPr/>
        </p:nvGrpSpPr>
        <p:grpSpPr>
          <a:xfrm>
            <a:off x="9144000" y="1581175"/>
            <a:ext cx="2792626" cy="3071201"/>
            <a:chOff x="8328454" y="1922064"/>
            <a:chExt cx="2792626" cy="3071201"/>
          </a:xfrm>
        </p:grpSpPr>
        <p:pic>
          <p:nvPicPr>
            <p:cNvPr id="5" name="Picture 4">
              <a:extLst>
                <a:ext uri="{FF2B5EF4-FFF2-40B4-BE49-F238E27FC236}">
                  <a16:creationId xmlns:a16="http://schemas.microsoft.com/office/drawing/2014/main" id="{AE43D146-0BF8-B246-90AB-79497C92062D}"/>
                </a:ext>
              </a:extLst>
            </p:cNvPr>
            <p:cNvPicPr>
              <a:picLocks noChangeAspect="1"/>
            </p:cNvPicPr>
            <p:nvPr/>
          </p:nvPicPr>
          <p:blipFill rotWithShape="1">
            <a:blip r:embed="rId3"/>
            <a:srcRect l="52833" t="27977" r="35738" b="48464"/>
            <a:stretch/>
          </p:blipFill>
          <p:spPr>
            <a:xfrm>
              <a:off x="8563231" y="1928788"/>
              <a:ext cx="2026510" cy="3064477"/>
            </a:xfrm>
            <a:prstGeom prst="rect">
              <a:avLst/>
            </a:prstGeom>
          </p:spPr>
        </p:pic>
        <p:sp>
          <p:nvSpPr>
            <p:cNvPr id="6" name="Rectangle 5">
              <a:extLst>
                <a:ext uri="{FF2B5EF4-FFF2-40B4-BE49-F238E27FC236}">
                  <a16:creationId xmlns:a16="http://schemas.microsoft.com/office/drawing/2014/main" id="{72835349-422D-E347-B308-0DFA7E01506A}"/>
                </a:ext>
              </a:extLst>
            </p:cNvPr>
            <p:cNvSpPr/>
            <p:nvPr/>
          </p:nvSpPr>
          <p:spPr>
            <a:xfrm>
              <a:off x="8328454" y="1922064"/>
              <a:ext cx="2792626" cy="970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7" name="Rectangle 6">
              <a:extLst>
                <a:ext uri="{FF2B5EF4-FFF2-40B4-BE49-F238E27FC236}">
                  <a16:creationId xmlns:a16="http://schemas.microsoft.com/office/drawing/2014/main" id="{825CA8B9-E1F9-0645-80FE-14454F1EB1C9}"/>
                </a:ext>
              </a:extLst>
            </p:cNvPr>
            <p:cNvSpPr/>
            <p:nvPr/>
          </p:nvSpPr>
          <p:spPr>
            <a:xfrm rot="3105284">
              <a:off x="9541607" y="2696768"/>
              <a:ext cx="1767226" cy="768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grpSp>
    </p:spTree>
    <p:extLst>
      <p:ext uri="{BB962C8B-B14F-4D97-AF65-F5344CB8AC3E}">
        <p14:creationId xmlns:p14="http://schemas.microsoft.com/office/powerpoint/2010/main" val="320776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EEA4B84-A1BC-4897-8481-59DE0B3CB031}"/>
              </a:ext>
            </a:extLst>
          </p:cNvPr>
          <p:cNvSpPr>
            <a:spLocks noGrp="1" noChangeArrowheads="1"/>
          </p:cNvSpPr>
          <p:nvPr>
            <p:ph type="title"/>
          </p:nvPr>
        </p:nvSpPr>
        <p:spPr>
          <a:xfrm>
            <a:off x="374015" y="341510"/>
            <a:ext cx="11443970" cy="1143000"/>
          </a:xfrm>
          <a:solidFill>
            <a:srgbClr val="009193"/>
          </a:solidFill>
        </p:spPr>
        <p:txBody>
          <a:bodyPr>
            <a:normAutofit/>
          </a:bodyPr>
          <a:lstStyle/>
          <a:p>
            <a:pPr algn="ctr"/>
            <a:r>
              <a:rPr lang="en-US" altLang="en-US" b="1" dirty="0">
                <a:solidFill>
                  <a:schemeClr val="bg1"/>
                </a:solidFill>
                <a:latin typeface="+mn-lt"/>
              </a:rPr>
              <a:t>Childhood Asthma in Missouri</a:t>
            </a:r>
          </a:p>
        </p:txBody>
      </p:sp>
      <p:sp>
        <p:nvSpPr>
          <p:cNvPr id="9219" name="Content Placeholder 2">
            <a:extLst>
              <a:ext uri="{FF2B5EF4-FFF2-40B4-BE49-F238E27FC236}">
                <a16:creationId xmlns:a16="http://schemas.microsoft.com/office/drawing/2014/main" id="{CEE6E894-8D33-4C3A-A128-9425263C56A0}"/>
              </a:ext>
            </a:extLst>
          </p:cNvPr>
          <p:cNvSpPr>
            <a:spLocks noGrp="1"/>
          </p:cNvSpPr>
          <p:nvPr>
            <p:ph idx="1"/>
          </p:nvPr>
        </p:nvSpPr>
        <p:spPr>
          <a:xfrm>
            <a:off x="565150" y="1668161"/>
            <a:ext cx="11346764" cy="5012673"/>
          </a:xfrm>
        </p:spPr>
        <p:txBody>
          <a:bodyPr>
            <a:noAutofit/>
          </a:bodyPr>
          <a:lstStyle/>
          <a:p>
            <a:pPr marL="609585" indent="-609585">
              <a:defRPr/>
            </a:pPr>
            <a:r>
              <a:rPr lang="en-US" dirty="0"/>
              <a:t>Nearly 120,000+ children in Missouri have asthma.</a:t>
            </a:r>
          </a:p>
          <a:p>
            <a:pPr marL="0" indent="0">
              <a:buNone/>
              <a:defRPr/>
            </a:pPr>
            <a:endParaRPr lang="en-US" sz="1000" dirty="0"/>
          </a:p>
          <a:p>
            <a:pPr marL="609585" indent="-609585"/>
            <a:r>
              <a:rPr lang="en-US" dirty="0"/>
              <a:t>55 percent of these children have asthma that is considered “uncontrollable” or “unmanaged” and are likely to have at least one asthma episode at school each year.</a:t>
            </a:r>
          </a:p>
          <a:p>
            <a:pPr marL="0" indent="0">
              <a:buNone/>
            </a:pPr>
            <a:endParaRPr lang="en-US" sz="1000" dirty="0"/>
          </a:p>
          <a:p>
            <a:pPr marL="609585" indent="-609585"/>
            <a:r>
              <a:rPr lang="en-US" dirty="0"/>
              <a:t>Asthma is a leading cause of school absenteeism due to chronic disease.</a:t>
            </a:r>
          </a:p>
          <a:p>
            <a:pPr marL="0" indent="0">
              <a:buNone/>
            </a:pPr>
            <a:endParaRPr lang="en-US" sz="1000" dirty="0"/>
          </a:p>
          <a:p>
            <a:pPr marL="609585" indent="-609585"/>
            <a:r>
              <a:rPr lang="en-US" dirty="0"/>
              <a:t>The average hospital visit for an asthma episode is $1,568.</a:t>
            </a:r>
          </a:p>
          <a:p>
            <a:pPr marL="457189" indent="-457189">
              <a:defRPr/>
            </a:pPr>
            <a:endParaRPr lang="en-US" dirty="0"/>
          </a:p>
        </p:txBody>
      </p:sp>
    </p:spTree>
    <p:extLst>
      <p:ext uri="{BB962C8B-B14F-4D97-AF65-F5344CB8AC3E}">
        <p14:creationId xmlns:p14="http://schemas.microsoft.com/office/powerpoint/2010/main" val="210016076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D31A5-BE8C-C244-95CB-0ACE224638EB}"/>
              </a:ext>
            </a:extLst>
          </p:cNvPr>
          <p:cNvPicPr>
            <a:picLocks noChangeAspect="1"/>
          </p:cNvPicPr>
          <p:nvPr/>
        </p:nvPicPr>
        <p:blipFill rotWithShape="1">
          <a:blip r:embed="rId3"/>
          <a:srcRect l="52833" t="27977" r="31890" b="48464"/>
          <a:stretch/>
        </p:blipFill>
        <p:spPr>
          <a:xfrm>
            <a:off x="7685901" y="1853512"/>
            <a:ext cx="2708776" cy="3064477"/>
          </a:xfrm>
          <a:prstGeom prst="rect">
            <a:avLst/>
          </a:prstGeom>
        </p:spPr>
      </p:pic>
      <p:sp>
        <p:nvSpPr>
          <p:cNvPr id="6" name="Content Placeholder 2">
            <a:extLst>
              <a:ext uri="{FF2B5EF4-FFF2-40B4-BE49-F238E27FC236}">
                <a16:creationId xmlns:a16="http://schemas.microsoft.com/office/drawing/2014/main" id="{79414E38-6F3B-BF4B-B1BD-2BCD5ECC9A59}"/>
              </a:ext>
            </a:extLst>
          </p:cNvPr>
          <p:cNvSpPr>
            <a:spLocks noGrp="1"/>
          </p:cNvSpPr>
          <p:nvPr>
            <p:ph idx="1"/>
          </p:nvPr>
        </p:nvSpPr>
        <p:spPr>
          <a:xfrm>
            <a:off x="306859" y="1699292"/>
            <a:ext cx="6155725" cy="5085835"/>
          </a:xfrm>
        </p:spPr>
        <p:txBody>
          <a:bodyPr>
            <a:normAutofit/>
          </a:bodyPr>
          <a:lstStyle/>
          <a:p>
            <a:pPr marL="609585" indent="-609585"/>
            <a:r>
              <a:rPr lang="en-US" dirty="0"/>
              <a:t>In 2022, Missouri and Illinois became leaders in the country by establishing funding mechanisms to make stock albuterol a reality across their states</a:t>
            </a:r>
          </a:p>
          <a:p>
            <a:pPr marL="609585" indent="-609585"/>
            <a:r>
              <a:rPr lang="en-US" dirty="0"/>
              <a:t>Early 2023</a:t>
            </a:r>
          </a:p>
          <a:p>
            <a:pPr marL="1066785" lvl="1" indent="-609585"/>
            <a:r>
              <a:rPr lang="en-US" dirty="0"/>
              <a:t>MO opened an RFP through DESE. </a:t>
            </a:r>
          </a:p>
          <a:p>
            <a:pPr marL="1066785" lvl="1" indent="-609585"/>
            <a:r>
              <a:rPr lang="en-US" dirty="0"/>
              <a:t>IL appropriated  funding to the Department of Human Services</a:t>
            </a:r>
          </a:p>
          <a:p>
            <a:pPr marL="609585" indent="-609585"/>
            <a:r>
              <a:rPr lang="en-US" dirty="0"/>
              <a:t>Many states across the country are actively exploring funding options. Including, TX, IA, AR, and AZ</a:t>
            </a:r>
          </a:p>
        </p:txBody>
      </p:sp>
      <p:sp>
        <p:nvSpPr>
          <p:cNvPr id="9" name="Rectangle 8">
            <a:extLst>
              <a:ext uri="{FF2B5EF4-FFF2-40B4-BE49-F238E27FC236}">
                <a16:creationId xmlns:a16="http://schemas.microsoft.com/office/drawing/2014/main" id="{425974BA-8AE7-D646-9256-B8E3835089FB}"/>
              </a:ext>
            </a:extLst>
          </p:cNvPr>
          <p:cNvSpPr/>
          <p:nvPr/>
        </p:nvSpPr>
        <p:spPr>
          <a:xfrm>
            <a:off x="6462584" y="1692876"/>
            <a:ext cx="2360140" cy="1124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10" name="Title 1">
            <a:extLst>
              <a:ext uri="{FF2B5EF4-FFF2-40B4-BE49-F238E27FC236}">
                <a16:creationId xmlns:a16="http://schemas.microsoft.com/office/drawing/2014/main" id="{AC034476-B98F-794A-A948-D6D4021F6A26}"/>
              </a:ext>
            </a:extLst>
          </p:cNvPr>
          <p:cNvSpPr txBox="1">
            <a:spLocks/>
          </p:cNvSpPr>
          <p:nvPr/>
        </p:nvSpPr>
        <p:spPr>
          <a:xfrm>
            <a:off x="306859" y="170872"/>
            <a:ext cx="11036440" cy="1325563"/>
          </a:xfrm>
          <a:prstGeom prst="rect">
            <a:avLst/>
          </a:prstGeom>
          <a:solidFill>
            <a:srgbClr val="0091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Missouri and Illinois as national leaders</a:t>
            </a:r>
          </a:p>
        </p:txBody>
      </p:sp>
    </p:spTree>
    <p:extLst>
      <p:ext uri="{BB962C8B-B14F-4D97-AF65-F5344CB8AC3E}">
        <p14:creationId xmlns:p14="http://schemas.microsoft.com/office/powerpoint/2010/main" val="3007694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122D4B-9D2D-BBA0-54E8-9CBE04C80E34}"/>
              </a:ext>
            </a:extLst>
          </p:cNvPr>
          <p:cNvSpPr txBox="1"/>
          <p:nvPr/>
        </p:nvSpPr>
        <p:spPr>
          <a:xfrm>
            <a:off x="441960" y="1024031"/>
            <a:ext cx="5316289" cy="1446550"/>
          </a:xfrm>
          <a:prstGeom prst="rect">
            <a:avLst/>
          </a:prstGeom>
          <a:noFill/>
        </p:spPr>
        <p:txBody>
          <a:bodyPr wrap="square">
            <a:spAutoFit/>
          </a:bodyPr>
          <a:lstStyle/>
          <a:p>
            <a:r>
              <a:rPr lang="en-US" sz="4400" b="1" dirty="0">
                <a:solidFill>
                  <a:schemeClr val="bg1"/>
                </a:solidFill>
              </a:rPr>
              <a:t>Asthma and Respiratory Distress</a:t>
            </a:r>
          </a:p>
        </p:txBody>
      </p:sp>
      <p:pic>
        <p:nvPicPr>
          <p:cNvPr id="4" name="Picture Placeholder 6">
            <a:extLst>
              <a:ext uri="{FF2B5EF4-FFF2-40B4-BE49-F238E27FC236}">
                <a16:creationId xmlns:a16="http://schemas.microsoft.com/office/drawing/2014/main" id="{CF19CAD1-BB66-F789-EDA8-6D5EA05C9D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5" t="522" r="12361" b="-522"/>
          <a:stretch/>
        </p:blipFill>
        <p:spPr>
          <a:xfrm>
            <a:off x="3642360" y="-12311"/>
            <a:ext cx="8549640" cy="6906295"/>
          </a:xfrm>
          <a:custGeom>
            <a:avLst/>
            <a:gdLst>
              <a:gd name="connsiteX0" fmla="*/ 0 w 6400800"/>
              <a:gd name="connsiteY0" fmla="*/ 0 h 5170488"/>
              <a:gd name="connsiteX1" fmla="*/ 6400800 w 6400800"/>
              <a:gd name="connsiteY1" fmla="*/ 0 h 5170488"/>
              <a:gd name="connsiteX2" fmla="*/ 6400800 w 6400800"/>
              <a:gd name="connsiteY2" fmla="*/ 5170488 h 5170488"/>
              <a:gd name="connsiteX3" fmla="*/ 0 w 6400800"/>
              <a:gd name="connsiteY3" fmla="*/ 5170488 h 5170488"/>
              <a:gd name="connsiteX4" fmla="*/ 0 w 6400800"/>
              <a:gd name="connsiteY4" fmla="*/ 0 h 5170488"/>
              <a:gd name="connsiteX0" fmla="*/ 3667760 w 6400800"/>
              <a:gd name="connsiteY0" fmla="*/ 0 h 5170488"/>
              <a:gd name="connsiteX1" fmla="*/ 6400800 w 6400800"/>
              <a:gd name="connsiteY1" fmla="*/ 0 h 5170488"/>
              <a:gd name="connsiteX2" fmla="*/ 6400800 w 6400800"/>
              <a:gd name="connsiteY2" fmla="*/ 5170488 h 5170488"/>
              <a:gd name="connsiteX3" fmla="*/ 0 w 6400800"/>
              <a:gd name="connsiteY3" fmla="*/ 5170488 h 5170488"/>
              <a:gd name="connsiteX4" fmla="*/ 3667760 w 6400800"/>
              <a:gd name="connsiteY4" fmla="*/ 0 h 517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5170488">
                <a:moveTo>
                  <a:pt x="3667760" y="0"/>
                </a:moveTo>
                <a:lnTo>
                  <a:pt x="6400800" y="0"/>
                </a:lnTo>
                <a:lnTo>
                  <a:pt x="6400800" y="5170488"/>
                </a:lnTo>
                <a:lnTo>
                  <a:pt x="0" y="5170488"/>
                </a:lnTo>
                <a:lnTo>
                  <a:pt x="3667760" y="0"/>
                </a:lnTo>
                <a:close/>
              </a:path>
            </a:pathLst>
          </a:custGeom>
        </p:spPr>
      </p:pic>
    </p:spTree>
    <p:extLst>
      <p:ext uri="{BB962C8B-B14F-4D97-AF65-F5344CB8AC3E}">
        <p14:creationId xmlns:p14="http://schemas.microsoft.com/office/powerpoint/2010/main" val="113677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274320"/>
            <a:ext cx="10881360" cy="1325563"/>
          </a:xfrm>
          <a:solidFill>
            <a:srgbClr val="009193"/>
          </a:solidFill>
        </p:spPr>
        <p:txBody>
          <a:bodyPr/>
          <a:lstStyle/>
          <a:p>
            <a:pPr algn="ctr"/>
            <a:r>
              <a:rPr lang="en-US" sz="4800" dirty="0">
                <a:solidFill>
                  <a:schemeClr val="bg1"/>
                </a:solidFill>
                <a:latin typeface="+mn-lt"/>
              </a:rPr>
              <a:t>Asthma</a:t>
            </a:r>
          </a:p>
        </p:txBody>
      </p:sp>
      <p:sp>
        <p:nvSpPr>
          <p:cNvPr id="3" name="Content Placeholder 2"/>
          <p:cNvSpPr>
            <a:spLocks noGrp="1"/>
          </p:cNvSpPr>
          <p:nvPr>
            <p:ph idx="1"/>
          </p:nvPr>
        </p:nvSpPr>
        <p:spPr>
          <a:xfrm>
            <a:off x="624840" y="1751213"/>
            <a:ext cx="7271657" cy="4525963"/>
          </a:xfrm>
        </p:spPr>
        <p:txBody>
          <a:bodyPr>
            <a:normAutofit/>
          </a:bodyPr>
          <a:lstStyle/>
          <a:p>
            <a:pPr marL="234950" indent="-234950"/>
            <a:r>
              <a:rPr lang="en-US" dirty="0"/>
              <a:t>Lifelong condition that affects airways</a:t>
            </a:r>
          </a:p>
          <a:p>
            <a:pPr marL="1600160" lvl="1" indent="-609585"/>
            <a:endParaRPr lang="en-US" sz="1000" dirty="0"/>
          </a:p>
          <a:p>
            <a:pPr marL="741363" lvl="1" indent="-284163"/>
            <a:r>
              <a:rPr lang="en-US" sz="2800" dirty="0"/>
              <a:t>Airways narrow and swell</a:t>
            </a:r>
          </a:p>
          <a:p>
            <a:pPr marL="741363" lvl="1" indent="-284163"/>
            <a:endParaRPr lang="en-US" sz="1000" dirty="0"/>
          </a:p>
          <a:p>
            <a:pPr marL="741363" lvl="1" indent="-284163"/>
            <a:r>
              <a:rPr lang="en-US" sz="2800" dirty="0"/>
              <a:t>Airways may produce extra mucus</a:t>
            </a:r>
          </a:p>
          <a:p>
            <a:pPr marL="609585" indent="-609585"/>
            <a:endParaRPr lang="en-US" dirty="0"/>
          </a:p>
        </p:txBody>
      </p:sp>
      <p:pic>
        <p:nvPicPr>
          <p:cNvPr id="4" name="Picture 2" descr="http://asthma.bsd.uchicago.edu/files/2012/10/Asthma_Bronchial-3-300x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040" y="2749744"/>
            <a:ext cx="4738160" cy="320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3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325563"/>
          </a:xfrm>
          <a:solidFill>
            <a:srgbClr val="009193"/>
          </a:solidFill>
        </p:spPr>
        <p:txBody>
          <a:bodyPr/>
          <a:lstStyle/>
          <a:p>
            <a:pPr algn="ctr"/>
            <a:r>
              <a:rPr lang="en-US" b="1" dirty="0">
                <a:solidFill>
                  <a:schemeClr val="bg1"/>
                </a:solidFill>
                <a:latin typeface="+mn-lt"/>
              </a:rPr>
              <a:t>Respiratory distress</a:t>
            </a:r>
          </a:p>
        </p:txBody>
      </p:sp>
      <p:sp>
        <p:nvSpPr>
          <p:cNvPr id="3" name="Content Placeholder 2"/>
          <p:cNvSpPr>
            <a:spLocks noGrp="1"/>
          </p:cNvSpPr>
          <p:nvPr>
            <p:ph idx="1"/>
          </p:nvPr>
        </p:nvSpPr>
        <p:spPr>
          <a:xfrm>
            <a:off x="807720" y="2118360"/>
            <a:ext cx="5420085" cy="4267200"/>
          </a:xfrm>
        </p:spPr>
        <p:txBody>
          <a:bodyPr/>
          <a:lstStyle/>
          <a:p>
            <a:pPr marL="609585" indent="-609585"/>
            <a:r>
              <a:rPr lang="en-US" sz="3733" dirty="0"/>
              <a:t>Wheezing</a:t>
            </a:r>
          </a:p>
          <a:p>
            <a:pPr marL="609585" indent="-609585"/>
            <a:r>
              <a:rPr lang="en-US" sz="3733" dirty="0"/>
              <a:t>Coughing</a:t>
            </a:r>
          </a:p>
          <a:p>
            <a:pPr marL="609585" indent="-609585"/>
            <a:r>
              <a:rPr lang="en-US" sz="3733" dirty="0"/>
              <a:t>Shortness of breath</a:t>
            </a:r>
          </a:p>
          <a:p>
            <a:pPr marL="609585" indent="-609585"/>
            <a:r>
              <a:rPr lang="en-US" sz="3733" dirty="0"/>
              <a:t>Chest tightness</a:t>
            </a:r>
          </a:p>
          <a:p>
            <a:pPr marL="609585" indent="-609585"/>
            <a:r>
              <a:rPr lang="en-US" sz="3733" dirty="0"/>
              <a:t>Trouble breathing with exercise</a:t>
            </a:r>
          </a:p>
        </p:txBody>
      </p:sp>
      <p:pic>
        <p:nvPicPr>
          <p:cNvPr id="5" name="Picture 2" descr="normal-vs-asthma-lung">
            <a:extLst>
              <a:ext uri="{FF2B5EF4-FFF2-40B4-BE49-F238E27FC236}">
                <a16:creationId xmlns:a16="http://schemas.microsoft.com/office/drawing/2014/main" id="{4B68F102-741E-37C5-EDE0-FAC123E05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063" y="2118360"/>
            <a:ext cx="4031337" cy="3594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A87DB3-6D04-EBD0-EE0B-8CF5D5BC1763}"/>
              </a:ext>
            </a:extLst>
          </p:cNvPr>
          <p:cNvSpPr txBox="1"/>
          <p:nvPr/>
        </p:nvSpPr>
        <p:spPr>
          <a:xfrm>
            <a:off x="7684413" y="5667688"/>
            <a:ext cx="3897987" cy="338554"/>
          </a:xfrm>
          <a:prstGeom prst="rect">
            <a:avLst/>
          </a:prstGeom>
          <a:noFill/>
        </p:spPr>
        <p:txBody>
          <a:bodyPr wrap="square" rtlCol="0">
            <a:spAutoFit/>
          </a:bodyPr>
          <a:lstStyle/>
          <a:p>
            <a:pPr algn="r"/>
            <a:r>
              <a:rPr lang="en-US" sz="800" dirty="0">
                <a:latin typeface="Open Sans" pitchFamily="2" charset="0"/>
                <a:ea typeface="Open Sans" pitchFamily="2" charset="0"/>
                <a:cs typeface="Open Sans" pitchFamily="2" charset="0"/>
              </a:rPr>
              <a:t>Image source: </a:t>
            </a:r>
            <a:r>
              <a:rPr lang="en-US" sz="800" dirty="0">
                <a:latin typeface="Open Sans" pitchFamily="2" charset="0"/>
                <a:ea typeface="Open Sans" pitchFamily="2" charset="0"/>
                <a:cs typeface="Open Sans" pitchFamily="2" charset="0"/>
                <a:hlinkClick r:id="rId3"/>
              </a:rPr>
              <a:t>https://community.aafa.org/blog/what-happens-in-your-airways-when-you-have-asthma</a:t>
            </a:r>
            <a:r>
              <a:rPr lang="en-US" sz="800" dirty="0">
                <a:latin typeface="Open Sans" pitchFamily="2" charset="0"/>
                <a:ea typeface="Open Sans" pitchFamily="2" charset="0"/>
                <a:cs typeface="Open Sans" pitchFamily="2" charset="0"/>
              </a:rPr>
              <a:t> </a:t>
            </a:r>
          </a:p>
        </p:txBody>
      </p:sp>
    </p:spTree>
    <p:extLst>
      <p:ext uri="{BB962C8B-B14F-4D97-AF65-F5344CB8AC3E}">
        <p14:creationId xmlns:p14="http://schemas.microsoft.com/office/powerpoint/2010/main" val="142244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1379200" cy="1143000"/>
          </a:xfrm>
          <a:solidFill>
            <a:srgbClr val="009193"/>
          </a:solidFill>
        </p:spPr>
        <p:txBody>
          <a:bodyPr>
            <a:normAutofit/>
          </a:bodyPr>
          <a:lstStyle/>
          <a:p>
            <a:pPr algn="ctr"/>
            <a:r>
              <a:rPr lang="en-US" b="1" dirty="0">
                <a:solidFill>
                  <a:schemeClr val="bg1"/>
                </a:solidFill>
                <a:latin typeface="+mn-lt"/>
              </a:rPr>
              <a:t>Respiratory distress: severe or worsening</a:t>
            </a:r>
          </a:p>
        </p:txBody>
      </p:sp>
      <p:sp>
        <p:nvSpPr>
          <p:cNvPr id="3" name="Content Placeholder 2"/>
          <p:cNvSpPr>
            <a:spLocks noGrp="1"/>
          </p:cNvSpPr>
          <p:nvPr>
            <p:ph idx="1"/>
          </p:nvPr>
        </p:nvSpPr>
        <p:spPr>
          <a:xfrm>
            <a:off x="609600" y="1859278"/>
            <a:ext cx="6756400" cy="4525963"/>
          </a:xfrm>
        </p:spPr>
        <p:txBody>
          <a:bodyPr>
            <a:normAutofit lnSpcReduction="10000"/>
          </a:bodyPr>
          <a:lstStyle/>
          <a:p>
            <a:pPr marL="609585" indent="-609585"/>
            <a:r>
              <a:rPr lang="en-US" sz="3733" dirty="0"/>
              <a:t>Breathing hard and fast</a:t>
            </a:r>
          </a:p>
          <a:p>
            <a:pPr marL="609585" indent="-609585"/>
            <a:r>
              <a:rPr lang="en-US" sz="3733" dirty="0"/>
              <a:t>Nostrils open wide</a:t>
            </a:r>
          </a:p>
          <a:p>
            <a:pPr marL="609585" indent="-609585"/>
            <a:r>
              <a:rPr lang="en-US" sz="3733" dirty="0"/>
              <a:t>Trouble walking</a:t>
            </a:r>
          </a:p>
          <a:p>
            <a:pPr marL="609585" indent="-609585"/>
            <a:r>
              <a:rPr lang="en-US" sz="3733" dirty="0"/>
              <a:t>Trouble talking</a:t>
            </a:r>
          </a:p>
          <a:p>
            <a:pPr marL="609585" indent="-609585"/>
            <a:r>
              <a:rPr lang="en-US" sz="3733" dirty="0"/>
              <a:t>Retractions </a:t>
            </a:r>
          </a:p>
          <a:p>
            <a:pPr marL="609585" indent="-609585"/>
            <a:r>
              <a:rPr lang="en-US" sz="3733" dirty="0"/>
              <a:t>Blue or gray lips and nail beds</a:t>
            </a:r>
          </a:p>
          <a:p>
            <a:pPr marL="609585" indent="-609585"/>
            <a:r>
              <a:rPr lang="en-US" sz="3733" dirty="0"/>
              <a:t>Medication does not help in 15-20 minutes</a:t>
            </a:r>
          </a:p>
        </p:txBody>
      </p:sp>
      <p:pic>
        <p:nvPicPr>
          <p:cNvPr id="7" name="Picture 6" descr="A diagram of the ribs&#10;&#10;Description automatically generated">
            <a:extLst>
              <a:ext uri="{FF2B5EF4-FFF2-40B4-BE49-F238E27FC236}">
                <a16:creationId xmlns:a16="http://schemas.microsoft.com/office/drawing/2014/main" id="{C89471E4-B303-A724-8915-8346FA702B0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46533" y="1859277"/>
            <a:ext cx="3053661" cy="2262981"/>
          </a:xfrm>
          <a:prstGeom prst="rect">
            <a:avLst/>
          </a:prstGeom>
        </p:spPr>
      </p:pic>
      <p:pic>
        <p:nvPicPr>
          <p:cNvPr id="9" name="Picture 8" descr="Close-up of a person's fingers&#10;&#10;Description automatically generated">
            <a:extLst>
              <a:ext uri="{FF2B5EF4-FFF2-40B4-BE49-F238E27FC236}">
                <a16:creationId xmlns:a16="http://schemas.microsoft.com/office/drawing/2014/main" id="{25A39101-7116-5916-C40D-6BA12720086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82615" y="4426776"/>
            <a:ext cx="3017579" cy="2156585"/>
          </a:xfrm>
          <a:prstGeom prst="rect">
            <a:avLst/>
          </a:prstGeom>
        </p:spPr>
      </p:pic>
    </p:spTree>
    <p:extLst>
      <p:ext uri="{BB962C8B-B14F-4D97-AF65-F5344CB8AC3E}">
        <p14:creationId xmlns:p14="http://schemas.microsoft.com/office/powerpoint/2010/main" val="313329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7560" cy="1325563"/>
          </a:xfrm>
          <a:solidFill>
            <a:srgbClr val="009193"/>
          </a:solidFill>
        </p:spPr>
        <p:txBody>
          <a:bodyPr/>
          <a:lstStyle/>
          <a:p>
            <a:pPr algn="ctr"/>
            <a:r>
              <a:rPr lang="en-US" sz="4800" b="1" dirty="0">
                <a:solidFill>
                  <a:schemeClr val="bg1"/>
                </a:solidFill>
                <a:latin typeface="+mn-lt"/>
              </a:rPr>
              <a:t>Responding to respiratory distress</a:t>
            </a:r>
          </a:p>
        </p:txBody>
      </p:sp>
      <p:graphicFrame>
        <p:nvGraphicFramePr>
          <p:cNvPr id="4" name="Diagram 3">
            <a:extLst>
              <a:ext uri="{FF2B5EF4-FFF2-40B4-BE49-F238E27FC236}">
                <a16:creationId xmlns:a16="http://schemas.microsoft.com/office/drawing/2014/main" id="{F8682D1F-89E3-54EA-6705-26FB8B899D17}"/>
              </a:ext>
            </a:extLst>
          </p:cNvPr>
          <p:cNvGraphicFramePr/>
          <p:nvPr>
            <p:extLst>
              <p:ext uri="{D42A27DB-BD31-4B8C-83A1-F6EECF244321}">
                <p14:modId xmlns:p14="http://schemas.microsoft.com/office/powerpoint/2010/main" val="1341185525"/>
              </p:ext>
            </p:extLst>
          </p:nvPr>
        </p:nvGraphicFramePr>
        <p:xfrm>
          <a:off x="1641392" y="1950182"/>
          <a:ext cx="8128000" cy="431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066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7A9A-B2E6-6A2B-F65C-8C8D463D4B3B}"/>
              </a:ext>
            </a:extLst>
          </p:cNvPr>
          <p:cNvSpPr>
            <a:spLocks noGrp="1"/>
          </p:cNvSpPr>
          <p:nvPr>
            <p:ph type="title"/>
          </p:nvPr>
        </p:nvSpPr>
        <p:spPr>
          <a:xfrm>
            <a:off x="609601" y="450421"/>
            <a:ext cx="10515600" cy="1325563"/>
          </a:xfrm>
          <a:solidFill>
            <a:srgbClr val="009193"/>
          </a:solidFill>
        </p:spPr>
        <p:txBody>
          <a:bodyPr>
            <a:normAutofit/>
          </a:bodyPr>
          <a:lstStyle/>
          <a:p>
            <a:pPr algn="ctr"/>
            <a:r>
              <a:rPr lang="en-US" b="1" dirty="0">
                <a:solidFill>
                  <a:schemeClr val="bg1"/>
                </a:solidFill>
                <a:latin typeface="+mn-lt"/>
              </a:rPr>
              <a:t>Medication Storage</a:t>
            </a:r>
          </a:p>
        </p:txBody>
      </p:sp>
      <p:sp>
        <p:nvSpPr>
          <p:cNvPr id="3" name="Content Placeholder 2">
            <a:extLst>
              <a:ext uri="{FF2B5EF4-FFF2-40B4-BE49-F238E27FC236}">
                <a16:creationId xmlns:a16="http://schemas.microsoft.com/office/drawing/2014/main" id="{709244D1-1743-E843-34D1-8E8B3381CB82}"/>
              </a:ext>
            </a:extLst>
          </p:cNvPr>
          <p:cNvSpPr>
            <a:spLocks noGrp="1"/>
          </p:cNvSpPr>
          <p:nvPr>
            <p:ph idx="1"/>
          </p:nvPr>
        </p:nvSpPr>
        <p:spPr>
          <a:xfrm>
            <a:off x="609601" y="2026507"/>
            <a:ext cx="5420496" cy="4227347"/>
          </a:xfrm>
        </p:spPr>
        <p:txBody>
          <a:bodyPr>
            <a:noAutofit/>
          </a:bodyPr>
          <a:lstStyle/>
          <a:p>
            <a:pPr>
              <a:spcBef>
                <a:spcPts val="0"/>
              </a:spcBef>
            </a:pPr>
            <a:r>
              <a:rPr lang="en-US" sz="2400" dirty="0">
                <a:ea typeface="Times New Roman" panose="02020603050405020304" pitchFamily="18" charset="0"/>
              </a:rPr>
              <a:t>Undesignated</a:t>
            </a:r>
            <a:r>
              <a:rPr lang="en-US" sz="2400" spc="213" dirty="0">
                <a:ea typeface="Times New Roman" panose="02020603050405020304" pitchFamily="18" charset="0"/>
              </a:rPr>
              <a:t> </a:t>
            </a:r>
            <a:r>
              <a:rPr lang="en-US" sz="2400" dirty="0">
                <a:ea typeface="Times New Roman" panose="02020603050405020304" pitchFamily="18" charset="0"/>
              </a:rPr>
              <a:t>albuterol</a:t>
            </a:r>
            <a:r>
              <a:rPr lang="en-US" sz="2400" spc="213" dirty="0">
                <a:ea typeface="Times New Roman" panose="02020603050405020304" pitchFamily="18" charset="0"/>
              </a:rPr>
              <a:t> </a:t>
            </a:r>
            <a:r>
              <a:rPr lang="en-US" sz="2400" dirty="0">
                <a:ea typeface="Times New Roman" panose="02020603050405020304" pitchFamily="18" charset="0"/>
              </a:rPr>
              <a:t>should</a:t>
            </a:r>
            <a:r>
              <a:rPr lang="en-US" sz="2400" spc="247" dirty="0">
                <a:ea typeface="Times New Roman" panose="02020603050405020304" pitchFamily="18" charset="0"/>
              </a:rPr>
              <a:t> </a:t>
            </a:r>
            <a:r>
              <a:rPr lang="en-US" sz="2400" dirty="0">
                <a:ea typeface="Times New Roman" panose="02020603050405020304" pitchFamily="18" charset="0"/>
              </a:rPr>
              <a:t>be</a:t>
            </a:r>
            <a:r>
              <a:rPr lang="en-US" sz="2400" spc="227" dirty="0">
                <a:ea typeface="Times New Roman" panose="02020603050405020304" pitchFamily="18" charset="0"/>
              </a:rPr>
              <a:t> </a:t>
            </a:r>
            <a:r>
              <a:rPr lang="en-US" sz="2400" dirty="0">
                <a:ea typeface="Times New Roman" panose="02020603050405020304" pitchFamily="18" charset="0"/>
              </a:rPr>
              <a:t>stored</a:t>
            </a:r>
            <a:r>
              <a:rPr lang="en-US" sz="2400" spc="240" dirty="0">
                <a:ea typeface="Times New Roman" panose="02020603050405020304" pitchFamily="18" charset="0"/>
              </a:rPr>
              <a:t> </a:t>
            </a:r>
            <a:r>
              <a:rPr lang="en-US" sz="2400" dirty="0">
                <a:ea typeface="Times New Roman" panose="02020603050405020304" pitchFamily="18" charset="0"/>
              </a:rPr>
              <a:t>in</a:t>
            </a:r>
            <a:r>
              <a:rPr lang="en-US" sz="2400" spc="213" dirty="0">
                <a:ea typeface="Times New Roman" panose="02020603050405020304" pitchFamily="18" charset="0"/>
              </a:rPr>
              <a:t> </a:t>
            </a:r>
            <a:r>
              <a:rPr lang="en-US" sz="2400" dirty="0">
                <a:ea typeface="Times New Roman" panose="02020603050405020304" pitchFamily="18" charset="0"/>
              </a:rPr>
              <a:t>a</a:t>
            </a:r>
            <a:r>
              <a:rPr lang="en-US" sz="2400" spc="240" dirty="0">
                <a:ea typeface="Times New Roman" panose="02020603050405020304" pitchFamily="18" charset="0"/>
              </a:rPr>
              <a:t> </a:t>
            </a:r>
            <a:r>
              <a:rPr lang="en-US" sz="2400" b="1" dirty="0">
                <a:ea typeface="Times New Roman" panose="02020603050405020304" pitchFamily="18" charset="0"/>
              </a:rPr>
              <a:t>secure</a:t>
            </a:r>
            <a:r>
              <a:rPr lang="en-US" sz="2400" b="1" spc="233" dirty="0">
                <a:ea typeface="Times New Roman" panose="02020603050405020304" pitchFamily="18" charset="0"/>
              </a:rPr>
              <a:t> </a:t>
            </a:r>
            <a:r>
              <a:rPr lang="en-US" sz="2400" b="1" dirty="0">
                <a:ea typeface="Times New Roman" panose="02020603050405020304" pitchFamily="18" charset="0"/>
              </a:rPr>
              <a:t>location</a:t>
            </a:r>
            <a:r>
              <a:rPr lang="en-US" sz="2400" b="1" spc="213" dirty="0">
                <a:ea typeface="Times New Roman" panose="02020603050405020304" pitchFamily="18" charset="0"/>
              </a:rPr>
              <a:t> </a:t>
            </a:r>
            <a:r>
              <a:rPr lang="en-US" sz="2400" b="1" dirty="0">
                <a:ea typeface="Times New Roman" panose="02020603050405020304" pitchFamily="18" charset="0"/>
              </a:rPr>
              <a:t>that</a:t>
            </a:r>
            <a:r>
              <a:rPr lang="en-US" sz="2400" b="1" spc="227" dirty="0">
                <a:ea typeface="Times New Roman" panose="02020603050405020304" pitchFamily="18" charset="0"/>
              </a:rPr>
              <a:t> </a:t>
            </a:r>
            <a:r>
              <a:rPr lang="en-US" sz="2400" b="1" spc="-33" dirty="0">
                <a:ea typeface="Times New Roman" panose="02020603050405020304" pitchFamily="18" charset="0"/>
              </a:rPr>
              <a:t>is</a:t>
            </a:r>
            <a:r>
              <a:rPr lang="en-US" sz="2400" b="1" dirty="0">
                <a:ea typeface="Times New Roman" panose="02020603050405020304" pitchFamily="18" charset="0"/>
              </a:rPr>
              <a:t> </a:t>
            </a:r>
            <a:r>
              <a:rPr lang="en-US" sz="2400" b="1" spc="-13" dirty="0">
                <a:ea typeface="Times New Roman" panose="02020603050405020304" pitchFamily="18" charset="0"/>
              </a:rPr>
              <a:t>inaccessible</a:t>
            </a:r>
            <a:r>
              <a:rPr lang="en-US" sz="2400" b="1" spc="-53" dirty="0">
                <a:ea typeface="Times New Roman" panose="02020603050405020304" pitchFamily="18" charset="0"/>
              </a:rPr>
              <a:t> </a:t>
            </a:r>
            <a:r>
              <a:rPr lang="en-US" sz="2400" b="1" spc="-13" dirty="0">
                <a:ea typeface="Times New Roman" panose="02020603050405020304" pitchFamily="18" charset="0"/>
              </a:rPr>
              <a:t>to</a:t>
            </a:r>
            <a:r>
              <a:rPr lang="en-US" sz="2400" b="1" spc="-47" dirty="0">
                <a:ea typeface="Times New Roman" panose="02020603050405020304" pitchFamily="18" charset="0"/>
              </a:rPr>
              <a:t> </a:t>
            </a:r>
            <a:r>
              <a:rPr lang="en-US" sz="2400" b="1" spc="-13" dirty="0">
                <a:ea typeface="Times New Roman" panose="02020603050405020304" pitchFamily="18" charset="0"/>
              </a:rPr>
              <a:t>students</a:t>
            </a:r>
            <a:r>
              <a:rPr lang="en-US" sz="2400" b="1" spc="-47" dirty="0">
                <a:ea typeface="Times New Roman" panose="02020603050405020304" pitchFamily="18" charset="0"/>
              </a:rPr>
              <a:t> </a:t>
            </a:r>
            <a:r>
              <a:rPr lang="en-US" sz="2400" b="1" spc="-13" dirty="0">
                <a:ea typeface="Times New Roman" panose="02020603050405020304" pitchFamily="18" charset="0"/>
              </a:rPr>
              <a:t>or</a:t>
            </a:r>
            <a:r>
              <a:rPr lang="en-US" sz="2400" b="1" spc="-47" dirty="0">
                <a:ea typeface="Times New Roman" panose="02020603050405020304" pitchFamily="18" charset="0"/>
              </a:rPr>
              <a:t> </a:t>
            </a:r>
            <a:r>
              <a:rPr lang="en-US" sz="2400" b="1" spc="-13" dirty="0">
                <a:ea typeface="Times New Roman" panose="02020603050405020304" pitchFamily="18" charset="0"/>
              </a:rPr>
              <a:t>undesignated</a:t>
            </a:r>
            <a:r>
              <a:rPr lang="en-US" sz="2400" b="1" spc="-67" dirty="0">
                <a:ea typeface="Times New Roman" panose="02020603050405020304" pitchFamily="18" charset="0"/>
              </a:rPr>
              <a:t> </a:t>
            </a:r>
            <a:r>
              <a:rPr lang="en-US" sz="2400" b="1" spc="-13" dirty="0">
                <a:ea typeface="Times New Roman" panose="02020603050405020304" pitchFamily="18" charset="0"/>
              </a:rPr>
              <a:t>personnel</a:t>
            </a:r>
            <a:r>
              <a:rPr lang="en-US" sz="2400" spc="-13" dirty="0">
                <a:ea typeface="Times New Roman" panose="02020603050405020304" pitchFamily="18" charset="0"/>
              </a:rPr>
              <a:t> but</a:t>
            </a:r>
            <a:r>
              <a:rPr lang="en-US" sz="2400" spc="-27" dirty="0">
                <a:ea typeface="Times New Roman" panose="02020603050405020304" pitchFamily="18" charset="0"/>
              </a:rPr>
              <a:t> </a:t>
            </a:r>
            <a:r>
              <a:rPr lang="en-US" sz="2400" i="1" u="sng" spc="-13" dirty="0">
                <a:ea typeface="Times New Roman" panose="02020603050405020304" pitchFamily="18" charset="0"/>
              </a:rPr>
              <a:t>should</a:t>
            </a:r>
            <a:r>
              <a:rPr lang="en-US" sz="2400" i="1" u="sng" spc="-40" dirty="0">
                <a:ea typeface="Times New Roman" panose="02020603050405020304" pitchFamily="18" charset="0"/>
              </a:rPr>
              <a:t> </a:t>
            </a:r>
            <a:r>
              <a:rPr lang="en-US" sz="2400" i="1" u="sng" spc="-13" dirty="0">
                <a:ea typeface="Times New Roman" panose="02020603050405020304" pitchFamily="18" charset="0"/>
              </a:rPr>
              <a:t>not</a:t>
            </a:r>
            <a:r>
              <a:rPr lang="en-US" sz="2400" i="1" spc="-40" dirty="0">
                <a:ea typeface="Times New Roman" panose="02020603050405020304" pitchFamily="18" charset="0"/>
              </a:rPr>
              <a:t> </a:t>
            </a:r>
            <a:r>
              <a:rPr lang="en-US" sz="2400" spc="-13" dirty="0">
                <a:ea typeface="Times New Roman" panose="02020603050405020304" pitchFamily="18" charset="0"/>
              </a:rPr>
              <a:t>be</a:t>
            </a:r>
            <a:r>
              <a:rPr lang="en-US" sz="2400" spc="-40" dirty="0">
                <a:ea typeface="Times New Roman" panose="02020603050405020304" pitchFamily="18" charset="0"/>
              </a:rPr>
              <a:t> </a:t>
            </a:r>
            <a:r>
              <a:rPr lang="en-US" sz="2400" spc="-13" dirty="0">
                <a:ea typeface="Times New Roman" panose="02020603050405020304" pitchFamily="18" charset="0"/>
              </a:rPr>
              <a:t>locked</a:t>
            </a:r>
            <a:r>
              <a:rPr lang="en-US" sz="2400" spc="-40" dirty="0">
                <a:ea typeface="Times New Roman" panose="02020603050405020304" pitchFamily="18" charset="0"/>
              </a:rPr>
              <a:t> </a:t>
            </a:r>
            <a:r>
              <a:rPr lang="en-US" sz="2400" spc="-13" dirty="0">
                <a:ea typeface="Times New Roman" panose="02020603050405020304" pitchFamily="18" charset="0"/>
              </a:rPr>
              <a:t>during</a:t>
            </a:r>
            <a:r>
              <a:rPr lang="en-US" sz="2400" spc="-40" dirty="0">
                <a:ea typeface="Times New Roman" panose="02020603050405020304" pitchFamily="18" charset="0"/>
              </a:rPr>
              <a:t> </a:t>
            </a:r>
            <a:r>
              <a:rPr lang="en-US" sz="2400" spc="-13" dirty="0">
                <a:ea typeface="Times New Roman" panose="02020603050405020304" pitchFamily="18" charset="0"/>
              </a:rPr>
              <a:t>school</a:t>
            </a:r>
            <a:r>
              <a:rPr lang="en-US" sz="2400" spc="-40" dirty="0">
                <a:ea typeface="Times New Roman" panose="02020603050405020304" pitchFamily="18" charset="0"/>
              </a:rPr>
              <a:t> </a:t>
            </a:r>
            <a:r>
              <a:rPr lang="en-US" sz="2400" spc="-13" dirty="0">
                <a:ea typeface="Times New Roman" panose="02020603050405020304" pitchFamily="18" charset="0"/>
              </a:rPr>
              <a:t>day.</a:t>
            </a:r>
            <a:r>
              <a:rPr lang="en-US" sz="2400" spc="-40" dirty="0">
                <a:ea typeface="Times New Roman" panose="02020603050405020304" pitchFamily="18" charset="0"/>
              </a:rPr>
              <a:t> </a:t>
            </a:r>
          </a:p>
          <a:p>
            <a:pPr marL="0" indent="0">
              <a:spcBef>
                <a:spcPts val="0"/>
              </a:spcBef>
              <a:buNone/>
            </a:pPr>
            <a:endParaRPr lang="en-US" sz="2400" dirty="0">
              <a:ea typeface="Times New Roman" panose="02020603050405020304" pitchFamily="18" charset="0"/>
            </a:endParaRPr>
          </a:p>
          <a:p>
            <a:pPr>
              <a:spcBef>
                <a:spcPts val="0"/>
              </a:spcBef>
            </a:pPr>
            <a:r>
              <a:rPr lang="en-US" sz="2400" dirty="0">
                <a:ea typeface="Times New Roman" panose="02020603050405020304" pitchFamily="18" charset="0"/>
              </a:rPr>
              <a:t>Location(s) should be</a:t>
            </a:r>
            <a:r>
              <a:rPr lang="en-US" sz="2400" spc="233" dirty="0">
                <a:ea typeface="Times New Roman" panose="02020603050405020304" pitchFamily="18" charset="0"/>
              </a:rPr>
              <a:t> </a:t>
            </a:r>
            <a:r>
              <a:rPr lang="en-US" sz="2400" dirty="0">
                <a:ea typeface="Times New Roman" panose="02020603050405020304" pitchFamily="18" charset="0"/>
              </a:rPr>
              <a:t>clearly</a:t>
            </a:r>
            <a:r>
              <a:rPr lang="en-US" sz="2400" spc="-67" dirty="0">
                <a:ea typeface="Times New Roman" panose="02020603050405020304" pitchFamily="18" charset="0"/>
              </a:rPr>
              <a:t> </a:t>
            </a:r>
            <a:r>
              <a:rPr lang="en-US" sz="2400" dirty="0">
                <a:ea typeface="Times New Roman" panose="02020603050405020304" pitchFamily="18" charset="0"/>
              </a:rPr>
              <a:t>marked</a:t>
            </a:r>
            <a:r>
              <a:rPr lang="en-US" sz="2400" spc="-73" dirty="0">
                <a:ea typeface="Times New Roman" panose="02020603050405020304" pitchFamily="18" charset="0"/>
              </a:rPr>
              <a:t> </a:t>
            </a:r>
            <a:r>
              <a:rPr lang="en-US" sz="2400" dirty="0">
                <a:ea typeface="Times New Roman" panose="02020603050405020304" pitchFamily="18" charset="0"/>
              </a:rPr>
              <a:t>and</a:t>
            </a:r>
            <a:r>
              <a:rPr lang="en-US" sz="2400" spc="-73" dirty="0">
                <a:ea typeface="Times New Roman" panose="02020603050405020304" pitchFamily="18" charset="0"/>
              </a:rPr>
              <a:t> </a:t>
            </a:r>
            <a:r>
              <a:rPr lang="en-US" sz="2400" dirty="0">
                <a:ea typeface="Times New Roman" panose="02020603050405020304" pitchFamily="18" charset="0"/>
              </a:rPr>
              <a:t>readily</a:t>
            </a:r>
            <a:r>
              <a:rPr lang="en-US" sz="2400" spc="-67" dirty="0">
                <a:ea typeface="Times New Roman" panose="02020603050405020304" pitchFamily="18" charset="0"/>
              </a:rPr>
              <a:t> </a:t>
            </a:r>
            <a:r>
              <a:rPr lang="en-US" sz="2400" dirty="0">
                <a:ea typeface="Times New Roman" panose="02020603050405020304" pitchFamily="18" charset="0"/>
              </a:rPr>
              <a:t>accessible</a:t>
            </a:r>
            <a:r>
              <a:rPr lang="en-US" sz="2400" spc="-67" dirty="0">
                <a:ea typeface="Times New Roman" panose="02020603050405020304" pitchFamily="18" charset="0"/>
              </a:rPr>
              <a:t> </a:t>
            </a:r>
            <a:r>
              <a:rPr lang="en-US" sz="2400" dirty="0">
                <a:ea typeface="Times New Roman" panose="02020603050405020304" pitchFamily="18" charset="0"/>
              </a:rPr>
              <a:t>under</a:t>
            </a:r>
            <a:r>
              <a:rPr lang="en-US" sz="2400" spc="-80" dirty="0">
                <a:ea typeface="Times New Roman" panose="02020603050405020304" pitchFamily="18" charset="0"/>
              </a:rPr>
              <a:t> </a:t>
            </a:r>
            <a:r>
              <a:rPr lang="en-US" sz="2400" dirty="0">
                <a:ea typeface="Times New Roman" panose="02020603050405020304" pitchFamily="18" charset="0"/>
              </a:rPr>
              <a:t>supervision</a:t>
            </a:r>
            <a:r>
              <a:rPr lang="en-US" sz="2400" spc="-67" dirty="0">
                <a:ea typeface="Times New Roman" panose="02020603050405020304" pitchFamily="18" charset="0"/>
              </a:rPr>
              <a:t> </a:t>
            </a:r>
            <a:r>
              <a:rPr lang="en-US" sz="2400" dirty="0">
                <a:ea typeface="Times New Roman" panose="02020603050405020304" pitchFamily="18" charset="0"/>
              </a:rPr>
              <a:t>of</a:t>
            </a:r>
            <a:r>
              <a:rPr lang="en-US" sz="2400" spc="-73" dirty="0">
                <a:ea typeface="Times New Roman" panose="02020603050405020304" pitchFamily="18" charset="0"/>
              </a:rPr>
              <a:t> </a:t>
            </a:r>
            <a:r>
              <a:rPr lang="en-US" sz="2400" dirty="0">
                <a:ea typeface="Times New Roman" panose="02020603050405020304" pitchFamily="18" charset="0"/>
              </a:rPr>
              <a:t>school</a:t>
            </a:r>
            <a:r>
              <a:rPr lang="en-US" sz="2400" spc="-67" dirty="0">
                <a:ea typeface="Times New Roman" panose="02020603050405020304" pitchFamily="18" charset="0"/>
              </a:rPr>
              <a:t> </a:t>
            </a:r>
            <a:r>
              <a:rPr lang="en-US" sz="2400" dirty="0">
                <a:ea typeface="Times New Roman" panose="02020603050405020304" pitchFamily="18" charset="0"/>
              </a:rPr>
              <a:t>nurse.</a:t>
            </a:r>
            <a:r>
              <a:rPr lang="en-US" sz="2400" spc="-73" dirty="0">
                <a:ea typeface="Times New Roman" panose="02020603050405020304" pitchFamily="18" charset="0"/>
              </a:rPr>
              <a:t> </a:t>
            </a:r>
          </a:p>
          <a:p>
            <a:pPr lvl="1">
              <a:spcBef>
                <a:spcPts val="0"/>
              </a:spcBef>
            </a:pPr>
            <a:r>
              <a:rPr lang="en-US" dirty="0">
                <a:ea typeface="Times New Roman" panose="02020603050405020304" pitchFamily="18" charset="0"/>
              </a:rPr>
              <a:t>In</a:t>
            </a:r>
            <a:r>
              <a:rPr lang="en-US" spc="-73" dirty="0">
                <a:ea typeface="Times New Roman" panose="02020603050405020304" pitchFamily="18" charset="0"/>
              </a:rPr>
              <a:t> </a:t>
            </a:r>
            <a:r>
              <a:rPr lang="en-US" dirty="0">
                <a:ea typeface="Times New Roman" panose="02020603050405020304" pitchFamily="18" charset="0"/>
              </a:rPr>
              <a:t>absence</a:t>
            </a:r>
            <a:r>
              <a:rPr lang="en-US" spc="-67" dirty="0">
                <a:ea typeface="Times New Roman" panose="02020603050405020304" pitchFamily="18" charset="0"/>
              </a:rPr>
              <a:t> </a:t>
            </a:r>
            <a:r>
              <a:rPr lang="en-US" dirty="0">
                <a:ea typeface="Times New Roman" panose="02020603050405020304" pitchFamily="18" charset="0"/>
              </a:rPr>
              <a:t>of</a:t>
            </a:r>
            <a:r>
              <a:rPr lang="en-US" spc="-60" dirty="0">
                <a:ea typeface="Times New Roman" panose="02020603050405020304" pitchFamily="18" charset="0"/>
              </a:rPr>
              <a:t> </a:t>
            </a:r>
            <a:r>
              <a:rPr lang="en-US" dirty="0">
                <a:ea typeface="Times New Roman" panose="02020603050405020304" pitchFamily="18" charset="0"/>
              </a:rPr>
              <a:t>a</a:t>
            </a:r>
            <a:r>
              <a:rPr lang="en-US" spc="-60" dirty="0">
                <a:ea typeface="Times New Roman" panose="02020603050405020304" pitchFamily="18" charset="0"/>
              </a:rPr>
              <a:t> </a:t>
            </a:r>
            <a:r>
              <a:rPr lang="en-US" dirty="0">
                <a:ea typeface="Times New Roman" panose="02020603050405020304" pitchFamily="18" charset="0"/>
              </a:rPr>
              <a:t>school</a:t>
            </a:r>
            <a:r>
              <a:rPr lang="en-US" spc="-53" dirty="0">
                <a:ea typeface="Times New Roman" panose="02020603050405020304" pitchFamily="18" charset="0"/>
              </a:rPr>
              <a:t> </a:t>
            </a:r>
            <a:r>
              <a:rPr lang="en-US" dirty="0">
                <a:ea typeface="Times New Roman" panose="02020603050405020304" pitchFamily="18" charset="0"/>
              </a:rPr>
              <a:t>nurse,</a:t>
            </a:r>
            <a:r>
              <a:rPr lang="en-US" spc="-60" dirty="0">
                <a:ea typeface="Times New Roman" panose="02020603050405020304" pitchFamily="18" charset="0"/>
              </a:rPr>
              <a:t> </a:t>
            </a:r>
            <a:r>
              <a:rPr lang="en-US" dirty="0">
                <a:ea typeface="Times New Roman" panose="02020603050405020304" pitchFamily="18" charset="0"/>
              </a:rPr>
              <a:t>it</a:t>
            </a:r>
            <a:r>
              <a:rPr lang="en-US" spc="-60" dirty="0">
                <a:ea typeface="Times New Roman" panose="02020603050405020304" pitchFamily="18" charset="0"/>
              </a:rPr>
              <a:t> </a:t>
            </a:r>
            <a:r>
              <a:rPr lang="en-US" dirty="0">
                <a:ea typeface="Times New Roman" panose="02020603050405020304" pitchFamily="18" charset="0"/>
              </a:rPr>
              <a:t>should</a:t>
            </a:r>
            <a:r>
              <a:rPr lang="en-US" spc="-53" dirty="0">
                <a:ea typeface="Times New Roman" panose="02020603050405020304" pitchFamily="18" charset="0"/>
              </a:rPr>
              <a:t> </a:t>
            </a:r>
            <a:r>
              <a:rPr lang="en-US" dirty="0">
                <a:ea typeface="Times New Roman" panose="02020603050405020304" pitchFamily="18" charset="0"/>
              </a:rPr>
              <a:t>be</a:t>
            </a:r>
            <a:r>
              <a:rPr lang="en-US" spc="-60" dirty="0">
                <a:ea typeface="Times New Roman" panose="02020603050405020304" pitchFamily="18" charset="0"/>
              </a:rPr>
              <a:t> </a:t>
            </a:r>
            <a:r>
              <a:rPr lang="en-US" dirty="0">
                <a:ea typeface="Times New Roman" panose="02020603050405020304" pitchFamily="18" charset="0"/>
              </a:rPr>
              <a:t>monitored</a:t>
            </a:r>
            <a:r>
              <a:rPr lang="en-US" spc="-53" dirty="0">
                <a:ea typeface="Times New Roman" panose="02020603050405020304" pitchFamily="18" charset="0"/>
              </a:rPr>
              <a:t> </a:t>
            </a:r>
            <a:r>
              <a:rPr lang="en-US" dirty="0">
                <a:ea typeface="Times New Roman" panose="02020603050405020304" pitchFamily="18" charset="0"/>
              </a:rPr>
              <a:t>by</a:t>
            </a:r>
            <a:r>
              <a:rPr lang="en-US" spc="-67" dirty="0">
                <a:ea typeface="Times New Roman" panose="02020603050405020304" pitchFamily="18" charset="0"/>
              </a:rPr>
              <a:t> </a:t>
            </a:r>
            <a:r>
              <a:rPr lang="en-US" dirty="0">
                <a:ea typeface="Times New Roman" panose="02020603050405020304" pitchFamily="18" charset="0"/>
              </a:rPr>
              <a:t>designated</a:t>
            </a:r>
            <a:r>
              <a:rPr lang="en-US" spc="-53" dirty="0">
                <a:ea typeface="Times New Roman" panose="02020603050405020304" pitchFamily="18" charset="0"/>
              </a:rPr>
              <a:t>, trained </a:t>
            </a:r>
            <a:r>
              <a:rPr lang="en-US" dirty="0">
                <a:ea typeface="Times New Roman" panose="02020603050405020304" pitchFamily="18" charset="0"/>
              </a:rPr>
              <a:t>personnel.</a:t>
            </a:r>
          </a:p>
        </p:txBody>
      </p:sp>
      <p:pic>
        <p:nvPicPr>
          <p:cNvPr id="4" name="Picture 3">
            <a:extLst>
              <a:ext uri="{FF2B5EF4-FFF2-40B4-BE49-F238E27FC236}">
                <a16:creationId xmlns:a16="http://schemas.microsoft.com/office/drawing/2014/main" id="{246BDE1A-670C-9345-91E7-617033BD3CE9}"/>
              </a:ext>
            </a:extLst>
          </p:cNvPr>
          <p:cNvPicPr>
            <a:picLocks noChangeAspect="1"/>
          </p:cNvPicPr>
          <p:nvPr/>
        </p:nvPicPr>
        <p:blipFill>
          <a:blip r:embed="rId2"/>
          <a:stretch>
            <a:fillRect/>
          </a:stretch>
        </p:blipFill>
        <p:spPr>
          <a:xfrm>
            <a:off x="6355493" y="2224215"/>
            <a:ext cx="4592594" cy="3444446"/>
          </a:xfrm>
          <a:prstGeom prst="rect">
            <a:avLst/>
          </a:prstGeom>
        </p:spPr>
      </p:pic>
    </p:spTree>
    <p:extLst>
      <p:ext uri="{BB962C8B-B14F-4D97-AF65-F5344CB8AC3E}">
        <p14:creationId xmlns:p14="http://schemas.microsoft.com/office/powerpoint/2010/main" val="78313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7A9A-B2E6-6A2B-F65C-8C8D463D4B3B}"/>
              </a:ext>
            </a:extLst>
          </p:cNvPr>
          <p:cNvSpPr>
            <a:spLocks noGrp="1"/>
          </p:cNvSpPr>
          <p:nvPr>
            <p:ph type="title"/>
          </p:nvPr>
        </p:nvSpPr>
        <p:spPr>
          <a:xfrm>
            <a:off x="609601" y="524562"/>
            <a:ext cx="10515600" cy="1325563"/>
          </a:xfrm>
          <a:solidFill>
            <a:srgbClr val="009193"/>
          </a:solidFill>
        </p:spPr>
        <p:txBody>
          <a:bodyPr>
            <a:normAutofit/>
          </a:bodyPr>
          <a:lstStyle/>
          <a:p>
            <a:pPr algn="ctr"/>
            <a:r>
              <a:rPr lang="en-US" b="1" dirty="0">
                <a:solidFill>
                  <a:schemeClr val="bg1"/>
                </a:solidFill>
                <a:latin typeface="+mn-lt"/>
              </a:rPr>
              <a:t>Medication Storage</a:t>
            </a:r>
          </a:p>
        </p:txBody>
      </p:sp>
      <p:sp>
        <p:nvSpPr>
          <p:cNvPr id="3" name="Content Placeholder 2">
            <a:extLst>
              <a:ext uri="{FF2B5EF4-FFF2-40B4-BE49-F238E27FC236}">
                <a16:creationId xmlns:a16="http://schemas.microsoft.com/office/drawing/2014/main" id="{709244D1-1743-E843-34D1-8E8B3381CB82}"/>
              </a:ext>
            </a:extLst>
          </p:cNvPr>
          <p:cNvSpPr>
            <a:spLocks noGrp="1"/>
          </p:cNvSpPr>
          <p:nvPr>
            <p:ph idx="1"/>
          </p:nvPr>
        </p:nvSpPr>
        <p:spPr>
          <a:xfrm>
            <a:off x="609601" y="2113005"/>
            <a:ext cx="5408140" cy="4140850"/>
          </a:xfrm>
        </p:spPr>
        <p:txBody>
          <a:bodyPr>
            <a:noAutofit/>
          </a:bodyPr>
          <a:lstStyle/>
          <a:p>
            <a:pPr marR="416550">
              <a:spcBef>
                <a:spcPts val="0"/>
              </a:spcBef>
            </a:pPr>
            <a:r>
              <a:rPr lang="en-US" sz="2400" spc="-13" dirty="0">
                <a:ea typeface="Times New Roman" panose="02020603050405020304" pitchFamily="18" charset="0"/>
              </a:rPr>
              <a:t>Medication should be stored</a:t>
            </a:r>
            <a:r>
              <a:rPr lang="en-US" sz="2400" spc="-40" dirty="0">
                <a:ea typeface="Times New Roman" panose="02020603050405020304" pitchFamily="18" charset="0"/>
              </a:rPr>
              <a:t> </a:t>
            </a:r>
            <a:r>
              <a:rPr lang="en-US" sz="2400" spc="-13" dirty="0">
                <a:ea typeface="Times New Roman" panose="02020603050405020304" pitchFamily="18" charset="0"/>
              </a:rPr>
              <a:t>in</a:t>
            </a:r>
            <a:r>
              <a:rPr lang="en-US" sz="2400" spc="-33" dirty="0">
                <a:ea typeface="Times New Roman" panose="02020603050405020304" pitchFamily="18" charset="0"/>
              </a:rPr>
              <a:t> </a:t>
            </a:r>
            <a:r>
              <a:rPr lang="en-US" sz="2400" spc="-13" dirty="0">
                <a:ea typeface="Times New Roman" panose="02020603050405020304" pitchFamily="18" charset="0"/>
              </a:rPr>
              <a:t>a</a:t>
            </a:r>
            <a:r>
              <a:rPr lang="en-US" sz="2400" spc="-40" dirty="0">
                <a:ea typeface="Times New Roman" panose="02020603050405020304" pitchFamily="18" charset="0"/>
              </a:rPr>
              <a:t> </a:t>
            </a:r>
            <a:r>
              <a:rPr lang="en-US" sz="2400" spc="-13" dirty="0">
                <a:ea typeface="Times New Roman" panose="02020603050405020304" pitchFamily="18" charset="0"/>
              </a:rPr>
              <a:t>place</a:t>
            </a:r>
            <a:r>
              <a:rPr lang="en-US" sz="2400" spc="-40" dirty="0">
                <a:ea typeface="Times New Roman" panose="02020603050405020304" pitchFamily="18" charset="0"/>
              </a:rPr>
              <a:t> </a:t>
            </a:r>
            <a:r>
              <a:rPr lang="en-US" sz="2400" spc="-13" dirty="0">
                <a:ea typeface="Times New Roman" panose="02020603050405020304" pitchFamily="18" charset="0"/>
              </a:rPr>
              <a:t>that</a:t>
            </a:r>
            <a:r>
              <a:rPr lang="en-US" sz="2400" spc="-40" dirty="0">
                <a:ea typeface="Times New Roman" panose="02020603050405020304" pitchFamily="18" charset="0"/>
              </a:rPr>
              <a:t> </a:t>
            </a:r>
            <a:r>
              <a:rPr lang="en-US" sz="2400" spc="-13" dirty="0">
                <a:ea typeface="Times New Roman" panose="02020603050405020304" pitchFamily="18" charset="0"/>
              </a:rPr>
              <a:t>is</a:t>
            </a:r>
            <a:r>
              <a:rPr lang="en-US" sz="2400" spc="-40" dirty="0">
                <a:ea typeface="Times New Roman" panose="02020603050405020304" pitchFamily="18" charset="0"/>
              </a:rPr>
              <a:t> </a:t>
            </a:r>
            <a:r>
              <a:rPr lang="en-US" sz="2400" spc="-13" dirty="0">
                <a:ea typeface="Times New Roman" panose="02020603050405020304" pitchFamily="18" charset="0"/>
              </a:rPr>
              <a:t>protected</a:t>
            </a:r>
            <a:r>
              <a:rPr lang="en-US" sz="2400" spc="-53" dirty="0">
                <a:ea typeface="Times New Roman" panose="02020603050405020304" pitchFamily="18" charset="0"/>
              </a:rPr>
              <a:t> </a:t>
            </a:r>
            <a:r>
              <a:rPr lang="en-US" sz="2400" spc="-13" dirty="0">
                <a:ea typeface="Times New Roman" panose="02020603050405020304" pitchFamily="18" charset="0"/>
              </a:rPr>
              <a:t>from</a:t>
            </a:r>
            <a:r>
              <a:rPr lang="en-US" sz="2400" spc="-53" dirty="0">
                <a:ea typeface="Times New Roman" panose="02020603050405020304" pitchFamily="18" charset="0"/>
              </a:rPr>
              <a:t> </a:t>
            </a:r>
            <a:r>
              <a:rPr lang="en-US" sz="2400" spc="-13" dirty="0">
                <a:ea typeface="Times New Roman" panose="02020603050405020304" pitchFamily="18" charset="0"/>
              </a:rPr>
              <a:t>direct</a:t>
            </a:r>
            <a:r>
              <a:rPr lang="en-US" sz="2400" spc="-40" dirty="0">
                <a:ea typeface="Times New Roman" panose="02020603050405020304" pitchFamily="18" charset="0"/>
              </a:rPr>
              <a:t> </a:t>
            </a:r>
            <a:r>
              <a:rPr lang="en-US" sz="2400" spc="-13" dirty="0">
                <a:ea typeface="Times New Roman" panose="02020603050405020304" pitchFamily="18" charset="0"/>
              </a:rPr>
              <a:t>sunlight </a:t>
            </a:r>
            <a:r>
              <a:rPr lang="en-US" sz="2400" dirty="0">
                <a:ea typeface="Times New Roman" panose="02020603050405020304" pitchFamily="18" charset="0"/>
              </a:rPr>
              <a:t>and</a:t>
            </a:r>
            <a:r>
              <a:rPr lang="en-US" sz="2400" spc="-40" dirty="0">
                <a:ea typeface="Times New Roman" panose="02020603050405020304" pitchFamily="18" charset="0"/>
              </a:rPr>
              <a:t> </a:t>
            </a:r>
            <a:r>
              <a:rPr lang="en-US" sz="2400" dirty="0">
                <a:ea typeface="Times New Roman" panose="02020603050405020304" pitchFamily="18" charset="0"/>
              </a:rPr>
              <a:t>freezing</a:t>
            </a:r>
            <a:r>
              <a:rPr lang="en-US" sz="2400" spc="-40" dirty="0">
                <a:ea typeface="Times New Roman" panose="02020603050405020304" pitchFamily="18" charset="0"/>
              </a:rPr>
              <a:t> </a:t>
            </a:r>
            <a:r>
              <a:rPr lang="en-US" sz="2400" dirty="0">
                <a:ea typeface="Times New Roman" panose="02020603050405020304" pitchFamily="18" charset="0"/>
              </a:rPr>
              <a:t>temperatures.</a:t>
            </a:r>
            <a:r>
              <a:rPr lang="en-US" sz="2400" spc="-47" dirty="0">
                <a:ea typeface="Times New Roman" panose="02020603050405020304" pitchFamily="18" charset="0"/>
              </a:rPr>
              <a:t> </a:t>
            </a:r>
          </a:p>
          <a:p>
            <a:pPr marR="416550" lvl="1">
              <a:spcBef>
                <a:spcPts val="0"/>
              </a:spcBef>
            </a:pPr>
            <a:r>
              <a:rPr lang="en-US" dirty="0">
                <a:ea typeface="Times New Roman" panose="02020603050405020304" pitchFamily="18" charset="0"/>
              </a:rPr>
              <a:t>In</a:t>
            </a:r>
            <a:r>
              <a:rPr lang="en-US" spc="-33" dirty="0">
                <a:ea typeface="Times New Roman" panose="02020603050405020304" pitchFamily="18" charset="0"/>
              </a:rPr>
              <a:t> </a:t>
            </a:r>
            <a:r>
              <a:rPr lang="en-US" dirty="0">
                <a:ea typeface="Times New Roman" panose="02020603050405020304" pitchFamily="18" charset="0"/>
              </a:rPr>
              <a:t>general,</a:t>
            </a:r>
            <a:r>
              <a:rPr lang="en-US" spc="-33" dirty="0">
                <a:ea typeface="Times New Roman" panose="02020603050405020304" pitchFamily="18" charset="0"/>
              </a:rPr>
              <a:t> </a:t>
            </a:r>
            <a:r>
              <a:rPr lang="en-US" dirty="0">
                <a:ea typeface="Times New Roman" panose="02020603050405020304" pitchFamily="18" charset="0"/>
              </a:rPr>
              <a:t>medication</a:t>
            </a:r>
            <a:r>
              <a:rPr lang="en-US" spc="-33" dirty="0">
                <a:ea typeface="Times New Roman" panose="02020603050405020304" pitchFamily="18" charset="0"/>
              </a:rPr>
              <a:t> </a:t>
            </a:r>
            <a:r>
              <a:rPr lang="en-US" dirty="0">
                <a:ea typeface="Times New Roman" panose="02020603050405020304" pitchFamily="18" charset="0"/>
              </a:rPr>
              <a:t>should</a:t>
            </a:r>
            <a:r>
              <a:rPr lang="en-US" spc="-33" dirty="0">
                <a:ea typeface="Times New Roman" panose="02020603050405020304" pitchFamily="18" charset="0"/>
              </a:rPr>
              <a:t> </a:t>
            </a:r>
            <a:r>
              <a:rPr lang="en-US" dirty="0">
                <a:ea typeface="Times New Roman" panose="02020603050405020304" pitchFamily="18" charset="0"/>
              </a:rPr>
              <a:t>be</a:t>
            </a:r>
            <a:r>
              <a:rPr lang="en-US" spc="-47" dirty="0">
                <a:ea typeface="Times New Roman" panose="02020603050405020304" pitchFamily="18" charset="0"/>
              </a:rPr>
              <a:t> </a:t>
            </a:r>
            <a:r>
              <a:rPr lang="en-US" dirty="0">
                <a:ea typeface="Times New Roman" panose="02020603050405020304" pitchFamily="18" charset="0"/>
              </a:rPr>
              <a:t>kept</a:t>
            </a:r>
            <a:r>
              <a:rPr lang="en-US" spc="-40" dirty="0">
                <a:ea typeface="Times New Roman" panose="02020603050405020304" pitchFamily="18" charset="0"/>
              </a:rPr>
              <a:t> </a:t>
            </a:r>
            <a:r>
              <a:rPr lang="en-US" b="1" dirty="0">
                <a:ea typeface="Times New Roman" panose="02020603050405020304" pitchFamily="18" charset="0"/>
              </a:rPr>
              <a:t>between</a:t>
            </a:r>
            <a:r>
              <a:rPr lang="en-US" b="1" spc="-40" dirty="0">
                <a:ea typeface="Times New Roman" panose="02020603050405020304" pitchFamily="18" charset="0"/>
              </a:rPr>
              <a:t> </a:t>
            </a:r>
            <a:r>
              <a:rPr lang="en-US" b="1" dirty="0">
                <a:ea typeface="Times New Roman" panose="02020603050405020304" pitchFamily="18" charset="0"/>
              </a:rPr>
              <a:t>36</a:t>
            </a:r>
            <a:r>
              <a:rPr lang="en-US" b="1" spc="-40" dirty="0">
                <a:ea typeface="Times New Roman" panose="02020603050405020304" pitchFamily="18" charset="0"/>
              </a:rPr>
              <a:t> </a:t>
            </a:r>
            <a:r>
              <a:rPr lang="en-US" b="1" dirty="0">
                <a:ea typeface="Times New Roman" panose="02020603050405020304" pitchFamily="18" charset="0"/>
              </a:rPr>
              <a:t>to</a:t>
            </a:r>
            <a:r>
              <a:rPr lang="en-US" b="1" spc="-40" dirty="0">
                <a:ea typeface="Times New Roman" panose="02020603050405020304" pitchFamily="18" charset="0"/>
              </a:rPr>
              <a:t> </a:t>
            </a:r>
            <a:r>
              <a:rPr lang="en-US" b="1" dirty="0">
                <a:ea typeface="Times New Roman" panose="02020603050405020304" pitchFamily="18" charset="0"/>
              </a:rPr>
              <a:t>77</a:t>
            </a:r>
            <a:r>
              <a:rPr lang="en-US" b="1" spc="-40" dirty="0">
                <a:ea typeface="Times New Roman" panose="02020603050405020304" pitchFamily="18" charset="0"/>
              </a:rPr>
              <a:t> </a:t>
            </a:r>
            <a:r>
              <a:rPr lang="en-US" b="1" dirty="0">
                <a:ea typeface="Times New Roman" panose="02020603050405020304" pitchFamily="18" charset="0"/>
              </a:rPr>
              <a:t>degrees </a:t>
            </a:r>
            <a:r>
              <a:rPr lang="en-US" b="1" spc="-13" dirty="0">
                <a:ea typeface="Times New Roman" panose="02020603050405020304" pitchFamily="18" charset="0"/>
              </a:rPr>
              <a:t>Fahrenheit.</a:t>
            </a:r>
            <a:endParaRPr lang="en-US" b="1" dirty="0">
              <a:ea typeface="Times New Roman" panose="02020603050405020304" pitchFamily="18" charset="0"/>
            </a:endParaRPr>
          </a:p>
          <a:p>
            <a:pPr>
              <a:spcBef>
                <a:spcPts val="0"/>
              </a:spcBef>
            </a:pPr>
            <a:endParaRPr lang="en-US" sz="2400" dirty="0">
              <a:ea typeface="Times New Roman" panose="02020603050405020304" pitchFamily="18" charset="0"/>
            </a:endParaRPr>
          </a:p>
          <a:p>
            <a:pPr marR="682396">
              <a:spcBef>
                <a:spcPts val="0"/>
              </a:spcBef>
            </a:pPr>
            <a:r>
              <a:rPr lang="en-US" sz="2400" dirty="0">
                <a:ea typeface="Times New Roman" panose="02020603050405020304" pitchFamily="18" charset="0"/>
              </a:rPr>
              <a:t>School</a:t>
            </a:r>
            <a:r>
              <a:rPr lang="en-US" sz="2400" spc="233" dirty="0">
                <a:ea typeface="Times New Roman" panose="02020603050405020304" pitchFamily="18" charset="0"/>
              </a:rPr>
              <a:t> </a:t>
            </a:r>
            <a:r>
              <a:rPr lang="en-US" sz="2400" dirty="0">
                <a:ea typeface="Times New Roman" panose="02020603050405020304" pitchFamily="18" charset="0"/>
              </a:rPr>
              <a:t>leadership,</a:t>
            </a:r>
            <a:r>
              <a:rPr lang="en-US" sz="2400" spc="233" dirty="0">
                <a:ea typeface="Times New Roman" panose="02020603050405020304" pitchFamily="18" charset="0"/>
              </a:rPr>
              <a:t> </a:t>
            </a:r>
            <a:r>
              <a:rPr lang="en-US" sz="2400" dirty="0">
                <a:ea typeface="Times New Roman" panose="02020603050405020304" pitchFamily="18" charset="0"/>
              </a:rPr>
              <a:t>in</a:t>
            </a:r>
            <a:r>
              <a:rPr lang="en-US" sz="2400" spc="233" dirty="0">
                <a:ea typeface="Times New Roman" panose="02020603050405020304" pitchFamily="18" charset="0"/>
              </a:rPr>
              <a:t> </a:t>
            </a:r>
            <a:r>
              <a:rPr lang="en-US" sz="2400" dirty="0">
                <a:ea typeface="Times New Roman" panose="02020603050405020304" pitchFamily="18" charset="0"/>
              </a:rPr>
              <a:t>consultation</a:t>
            </a:r>
            <a:r>
              <a:rPr lang="en-US" sz="2400" spc="220" dirty="0">
                <a:ea typeface="Times New Roman" panose="02020603050405020304" pitchFamily="18" charset="0"/>
              </a:rPr>
              <a:t> </a:t>
            </a:r>
            <a:r>
              <a:rPr lang="en-US" sz="2400" dirty="0">
                <a:ea typeface="Times New Roman" panose="02020603050405020304" pitchFamily="18" charset="0"/>
              </a:rPr>
              <a:t>with</a:t>
            </a:r>
            <a:r>
              <a:rPr lang="en-US" sz="2400" spc="207" dirty="0">
                <a:ea typeface="Times New Roman" panose="02020603050405020304" pitchFamily="18" charset="0"/>
              </a:rPr>
              <a:t> </a:t>
            </a:r>
            <a:r>
              <a:rPr lang="en-US" sz="2400" dirty="0">
                <a:ea typeface="Times New Roman" panose="02020603050405020304" pitchFamily="18" charset="0"/>
              </a:rPr>
              <a:t>school</a:t>
            </a:r>
            <a:r>
              <a:rPr lang="en-US" sz="2400" spc="233" dirty="0">
                <a:ea typeface="Times New Roman" panose="02020603050405020304" pitchFamily="18" charset="0"/>
              </a:rPr>
              <a:t> </a:t>
            </a:r>
            <a:r>
              <a:rPr lang="en-US" sz="2400" dirty="0">
                <a:ea typeface="Times New Roman" panose="02020603050405020304" pitchFamily="18" charset="0"/>
              </a:rPr>
              <a:t>nurse,</a:t>
            </a:r>
            <a:r>
              <a:rPr lang="en-US" sz="2400" spc="220" dirty="0">
                <a:ea typeface="Times New Roman" panose="02020603050405020304" pitchFamily="18" charset="0"/>
              </a:rPr>
              <a:t> </a:t>
            </a:r>
            <a:r>
              <a:rPr lang="en-US" sz="2400" dirty="0">
                <a:ea typeface="Times New Roman" panose="02020603050405020304" pitchFamily="18" charset="0"/>
              </a:rPr>
              <a:t>should</a:t>
            </a:r>
            <a:r>
              <a:rPr lang="en-US" sz="2400" spc="207" dirty="0">
                <a:ea typeface="Times New Roman" panose="02020603050405020304" pitchFamily="18" charset="0"/>
              </a:rPr>
              <a:t> </a:t>
            </a:r>
            <a:r>
              <a:rPr lang="en-US" sz="2400" dirty="0">
                <a:ea typeface="Times New Roman" panose="02020603050405020304" pitchFamily="18" charset="0"/>
              </a:rPr>
              <a:t>notify</a:t>
            </a:r>
            <a:r>
              <a:rPr lang="en-US" sz="2400" spc="207" dirty="0">
                <a:ea typeface="Times New Roman" panose="02020603050405020304" pitchFamily="18" charset="0"/>
              </a:rPr>
              <a:t> </a:t>
            </a:r>
            <a:r>
              <a:rPr lang="en-US" sz="2400" dirty="0">
                <a:ea typeface="Times New Roman" panose="02020603050405020304" pitchFamily="18" charset="0"/>
              </a:rPr>
              <a:t>all</a:t>
            </a:r>
            <a:r>
              <a:rPr lang="en-US" sz="2400" spc="220" dirty="0">
                <a:ea typeface="Times New Roman" panose="02020603050405020304" pitchFamily="18" charset="0"/>
              </a:rPr>
              <a:t> </a:t>
            </a:r>
            <a:r>
              <a:rPr lang="en-US" sz="2400" dirty="0">
                <a:ea typeface="Times New Roman" panose="02020603050405020304" pitchFamily="18" charset="0"/>
              </a:rPr>
              <a:t>trained</a:t>
            </a:r>
            <a:r>
              <a:rPr lang="en-US" sz="2400" spc="207" dirty="0">
                <a:ea typeface="Times New Roman" panose="02020603050405020304" pitchFamily="18" charset="0"/>
              </a:rPr>
              <a:t> </a:t>
            </a:r>
            <a:r>
              <a:rPr lang="en-US" sz="2400" dirty="0">
                <a:ea typeface="Times New Roman" panose="02020603050405020304" pitchFamily="18" charset="0"/>
              </a:rPr>
              <a:t>personnel</a:t>
            </a:r>
            <a:r>
              <a:rPr lang="en-US" sz="2400" spc="220" dirty="0">
                <a:ea typeface="Times New Roman" panose="02020603050405020304" pitchFamily="18" charset="0"/>
              </a:rPr>
              <a:t> </a:t>
            </a:r>
            <a:r>
              <a:rPr lang="en-US" sz="2400" dirty="0">
                <a:ea typeface="Times New Roman" panose="02020603050405020304" pitchFamily="18" charset="0"/>
              </a:rPr>
              <a:t>on</a:t>
            </a:r>
            <a:r>
              <a:rPr lang="en-US" sz="2400" spc="220" dirty="0">
                <a:ea typeface="Times New Roman" panose="02020603050405020304" pitchFamily="18" charset="0"/>
              </a:rPr>
              <a:t> </a:t>
            </a:r>
            <a:r>
              <a:rPr lang="en-US" sz="2400" dirty="0">
                <a:ea typeface="Times New Roman" panose="02020603050405020304" pitchFamily="18" charset="0"/>
              </a:rPr>
              <a:t>the appointed</a:t>
            </a:r>
            <a:r>
              <a:rPr lang="en-US" sz="2400" spc="-53" dirty="0">
                <a:ea typeface="Times New Roman" panose="02020603050405020304" pitchFamily="18" charset="0"/>
              </a:rPr>
              <a:t> </a:t>
            </a:r>
            <a:r>
              <a:rPr lang="en-US" sz="2400" dirty="0">
                <a:ea typeface="Times New Roman" panose="02020603050405020304" pitchFamily="18" charset="0"/>
              </a:rPr>
              <a:t>location(s)</a:t>
            </a:r>
            <a:r>
              <a:rPr lang="en-US" sz="2400" spc="-60" dirty="0">
                <a:ea typeface="Times New Roman" panose="02020603050405020304" pitchFamily="18" charset="0"/>
              </a:rPr>
              <a:t> </a:t>
            </a:r>
            <a:r>
              <a:rPr lang="en-US" sz="2400" dirty="0">
                <a:ea typeface="Times New Roman" panose="02020603050405020304" pitchFamily="18" charset="0"/>
              </a:rPr>
              <a:t>of</a:t>
            </a:r>
            <a:r>
              <a:rPr lang="en-US" sz="2400" spc="-53" dirty="0">
                <a:ea typeface="Times New Roman" panose="02020603050405020304" pitchFamily="18" charset="0"/>
              </a:rPr>
              <a:t> </a:t>
            </a:r>
            <a:r>
              <a:rPr lang="en-US" sz="2400" dirty="0">
                <a:ea typeface="Times New Roman" panose="02020603050405020304" pitchFamily="18" charset="0"/>
              </a:rPr>
              <a:t>the</a:t>
            </a:r>
            <a:r>
              <a:rPr lang="en-US" sz="2400" spc="-53" dirty="0">
                <a:ea typeface="Times New Roman" panose="02020603050405020304" pitchFamily="18" charset="0"/>
              </a:rPr>
              <a:t> </a:t>
            </a:r>
            <a:r>
              <a:rPr lang="en-US" sz="2400" dirty="0">
                <a:ea typeface="Times New Roman" panose="02020603050405020304" pitchFamily="18" charset="0"/>
              </a:rPr>
              <a:t>school’s</a:t>
            </a:r>
            <a:r>
              <a:rPr lang="en-US" sz="2400" spc="-53" dirty="0">
                <a:ea typeface="Times New Roman" panose="02020603050405020304" pitchFamily="18" charset="0"/>
              </a:rPr>
              <a:t> </a:t>
            </a:r>
            <a:r>
              <a:rPr lang="en-US" sz="2400" dirty="0">
                <a:ea typeface="Times New Roman" panose="02020603050405020304" pitchFamily="18" charset="0"/>
              </a:rPr>
              <a:t>undesignated</a:t>
            </a:r>
            <a:r>
              <a:rPr lang="en-US" sz="2400" spc="-60" dirty="0">
                <a:ea typeface="Times New Roman" panose="02020603050405020304" pitchFamily="18" charset="0"/>
              </a:rPr>
              <a:t> </a:t>
            </a:r>
            <a:r>
              <a:rPr lang="en-US" sz="2400" dirty="0">
                <a:ea typeface="Times New Roman" panose="02020603050405020304" pitchFamily="18" charset="0"/>
              </a:rPr>
              <a:t>asthma</a:t>
            </a:r>
            <a:r>
              <a:rPr lang="en-US" sz="2400" spc="-60" dirty="0">
                <a:ea typeface="Times New Roman" panose="02020603050405020304" pitchFamily="18" charset="0"/>
              </a:rPr>
              <a:t> </a:t>
            </a:r>
            <a:r>
              <a:rPr lang="en-US" sz="2400" dirty="0">
                <a:ea typeface="Times New Roman" panose="02020603050405020304" pitchFamily="18" charset="0"/>
              </a:rPr>
              <a:t>medication.</a:t>
            </a:r>
          </a:p>
        </p:txBody>
      </p:sp>
      <p:pic>
        <p:nvPicPr>
          <p:cNvPr id="5" name="Picture 4">
            <a:extLst>
              <a:ext uri="{FF2B5EF4-FFF2-40B4-BE49-F238E27FC236}">
                <a16:creationId xmlns:a16="http://schemas.microsoft.com/office/drawing/2014/main" id="{48F52B08-D975-2640-8F6F-060FF160E1C2}"/>
              </a:ext>
            </a:extLst>
          </p:cNvPr>
          <p:cNvPicPr>
            <a:picLocks noChangeAspect="1"/>
          </p:cNvPicPr>
          <p:nvPr/>
        </p:nvPicPr>
        <p:blipFill>
          <a:blip r:embed="rId2"/>
          <a:stretch>
            <a:fillRect/>
          </a:stretch>
        </p:blipFill>
        <p:spPr>
          <a:xfrm>
            <a:off x="6238789" y="2300415"/>
            <a:ext cx="4610444" cy="3457833"/>
          </a:xfrm>
          <a:prstGeom prst="rect">
            <a:avLst/>
          </a:prstGeom>
        </p:spPr>
      </p:pic>
    </p:spTree>
    <p:extLst>
      <p:ext uri="{BB962C8B-B14F-4D97-AF65-F5344CB8AC3E}">
        <p14:creationId xmlns:p14="http://schemas.microsoft.com/office/powerpoint/2010/main" val="414045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AA1EF0-2368-7085-7CEE-858C0CACDF96}"/>
              </a:ext>
            </a:extLst>
          </p:cNvPr>
          <p:cNvSpPr txBox="1"/>
          <p:nvPr/>
        </p:nvSpPr>
        <p:spPr>
          <a:xfrm>
            <a:off x="7245090" y="3185185"/>
            <a:ext cx="4430914" cy="830997"/>
          </a:xfrm>
          <a:prstGeom prst="rect">
            <a:avLst/>
          </a:prstGeom>
          <a:noFill/>
        </p:spPr>
        <p:txBody>
          <a:bodyPr wrap="square">
            <a:spAutoFit/>
          </a:bodyPr>
          <a:lstStyle/>
          <a:p>
            <a:r>
              <a:rPr lang="en-US" sz="2400" dirty="0"/>
              <a:t>Chris Martinez, MBA, CFRE</a:t>
            </a:r>
          </a:p>
          <a:p>
            <a:r>
              <a:rPr lang="en-US" sz="2400" dirty="0"/>
              <a:t>CEO</a:t>
            </a:r>
          </a:p>
        </p:txBody>
      </p:sp>
      <p:pic>
        <p:nvPicPr>
          <p:cNvPr id="6" name="Picture 5" descr="A person smiling at camera&#10;&#10;Description automatically generated">
            <a:extLst>
              <a:ext uri="{FF2B5EF4-FFF2-40B4-BE49-F238E27FC236}">
                <a16:creationId xmlns:a16="http://schemas.microsoft.com/office/drawing/2014/main" id="{C9081A60-2DEF-94C3-EC83-8A94C27FAF3F}"/>
              </a:ext>
            </a:extLst>
          </p:cNvPr>
          <p:cNvPicPr>
            <a:picLocks noChangeAspect="1"/>
          </p:cNvPicPr>
          <p:nvPr/>
        </p:nvPicPr>
        <p:blipFill>
          <a:blip r:embed="rId3"/>
          <a:stretch>
            <a:fillRect/>
          </a:stretch>
        </p:blipFill>
        <p:spPr>
          <a:xfrm>
            <a:off x="5051411" y="4481211"/>
            <a:ext cx="1769094" cy="1790564"/>
          </a:xfrm>
          <a:prstGeom prst="rect">
            <a:avLst/>
          </a:prstGeom>
        </p:spPr>
      </p:pic>
      <p:sp>
        <p:nvSpPr>
          <p:cNvPr id="9" name="TextBox 8">
            <a:extLst>
              <a:ext uri="{FF2B5EF4-FFF2-40B4-BE49-F238E27FC236}">
                <a16:creationId xmlns:a16="http://schemas.microsoft.com/office/drawing/2014/main" id="{8B07188A-9A6E-C13F-A2ED-CA5155ED2190}"/>
              </a:ext>
            </a:extLst>
          </p:cNvPr>
          <p:cNvSpPr txBox="1"/>
          <p:nvPr/>
        </p:nvSpPr>
        <p:spPr>
          <a:xfrm>
            <a:off x="7301261" y="5440778"/>
            <a:ext cx="4318572" cy="830997"/>
          </a:xfrm>
          <a:prstGeom prst="rect">
            <a:avLst/>
          </a:prstGeom>
          <a:noFill/>
        </p:spPr>
        <p:txBody>
          <a:bodyPr wrap="square">
            <a:spAutoFit/>
          </a:bodyPr>
          <a:lstStyle/>
          <a:p>
            <a:r>
              <a:rPr lang="en-US" sz="2400" dirty="0"/>
              <a:t>Naomi Soto</a:t>
            </a:r>
            <a:r>
              <a:rPr lang="en-US" sz="2400" i="0" u="none" strike="noStrike" dirty="0">
                <a:effectLst/>
              </a:rPr>
              <a:t>, MPP</a:t>
            </a:r>
            <a:endParaRPr lang="en-US" sz="2400" dirty="0"/>
          </a:p>
          <a:p>
            <a:r>
              <a:rPr lang="en-US" sz="2400" dirty="0"/>
              <a:t>Director of Programs </a:t>
            </a:r>
          </a:p>
        </p:txBody>
      </p:sp>
      <p:pic>
        <p:nvPicPr>
          <p:cNvPr id="10" name="Picture 9" descr="A person in a suit and tie&#10;&#10;Description automatically generated">
            <a:extLst>
              <a:ext uri="{FF2B5EF4-FFF2-40B4-BE49-F238E27FC236}">
                <a16:creationId xmlns:a16="http://schemas.microsoft.com/office/drawing/2014/main" id="{73D4C15F-3B3A-5042-82DF-781234DA440F}"/>
              </a:ext>
            </a:extLst>
          </p:cNvPr>
          <p:cNvPicPr>
            <a:picLocks noChangeAspect="1"/>
          </p:cNvPicPr>
          <p:nvPr/>
        </p:nvPicPr>
        <p:blipFill rotWithShape="1">
          <a:blip r:embed="rId4"/>
          <a:srcRect l="7423"/>
          <a:stretch/>
        </p:blipFill>
        <p:spPr>
          <a:xfrm>
            <a:off x="5051411" y="1997503"/>
            <a:ext cx="1834123" cy="1955800"/>
          </a:xfrm>
          <a:prstGeom prst="rect">
            <a:avLst/>
          </a:prstGeom>
        </p:spPr>
      </p:pic>
      <p:pic>
        <p:nvPicPr>
          <p:cNvPr id="11" name="Picture 10">
            <a:extLst>
              <a:ext uri="{FF2B5EF4-FFF2-40B4-BE49-F238E27FC236}">
                <a16:creationId xmlns:a16="http://schemas.microsoft.com/office/drawing/2014/main" id="{1AA0C747-F924-A547-B531-46F4CB95137B}"/>
              </a:ext>
            </a:extLst>
          </p:cNvPr>
          <p:cNvPicPr>
            <a:picLocks noChangeAspect="1"/>
          </p:cNvPicPr>
          <p:nvPr/>
        </p:nvPicPr>
        <p:blipFill>
          <a:blip r:embed="rId5"/>
          <a:stretch>
            <a:fillRect/>
          </a:stretch>
        </p:blipFill>
        <p:spPr>
          <a:xfrm>
            <a:off x="594256" y="2571245"/>
            <a:ext cx="3479800" cy="2730500"/>
          </a:xfrm>
          <a:prstGeom prst="rect">
            <a:avLst/>
          </a:prstGeom>
        </p:spPr>
      </p:pic>
      <p:sp>
        <p:nvSpPr>
          <p:cNvPr id="14" name="Title 1">
            <a:extLst>
              <a:ext uri="{FF2B5EF4-FFF2-40B4-BE49-F238E27FC236}">
                <a16:creationId xmlns:a16="http://schemas.microsoft.com/office/drawing/2014/main" id="{2DDE06B0-A6A6-5645-B86D-8AB33BC48842}"/>
              </a:ext>
            </a:extLst>
          </p:cNvPr>
          <p:cNvSpPr txBox="1">
            <a:spLocks/>
          </p:cNvSpPr>
          <p:nvPr/>
        </p:nvSpPr>
        <p:spPr>
          <a:xfrm>
            <a:off x="639564" y="219141"/>
            <a:ext cx="11036440" cy="1325563"/>
          </a:xfrm>
          <a:prstGeom prst="rect">
            <a:avLst/>
          </a:prstGeom>
          <a:solidFill>
            <a:srgbClr val="0091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Today’s Presenters</a:t>
            </a:r>
          </a:p>
        </p:txBody>
      </p:sp>
    </p:spTree>
    <p:extLst>
      <p:ext uri="{BB962C8B-B14F-4D97-AF65-F5344CB8AC3E}">
        <p14:creationId xmlns:p14="http://schemas.microsoft.com/office/powerpoint/2010/main" val="1780209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122D4B-9D2D-BBA0-54E8-9CBE04C80E34}"/>
              </a:ext>
            </a:extLst>
          </p:cNvPr>
          <p:cNvSpPr txBox="1"/>
          <p:nvPr/>
        </p:nvSpPr>
        <p:spPr>
          <a:xfrm>
            <a:off x="441960" y="1011674"/>
            <a:ext cx="6918960" cy="1446550"/>
          </a:xfrm>
          <a:prstGeom prst="rect">
            <a:avLst/>
          </a:prstGeom>
          <a:noFill/>
        </p:spPr>
        <p:txBody>
          <a:bodyPr wrap="square">
            <a:spAutoFit/>
          </a:bodyPr>
          <a:lstStyle/>
          <a:p>
            <a:r>
              <a:rPr lang="en-US" sz="4400" b="1" dirty="0">
                <a:solidFill>
                  <a:schemeClr val="bg1"/>
                </a:solidFill>
              </a:rPr>
              <a:t>RESCUE Missouri Schools</a:t>
            </a:r>
          </a:p>
          <a:p>
            <a:r>
              <a:rPr lang="en-US" sz="4400" b="1" dirty="0">
                <a:solidFill>
                  <a:schemeClr val="bg1"/>
                </a:solidFill>
              </a:rPr>
              <a:t>Standing Order</a:t>
            </a:r>
          </a:p>
        </p:txBody>
      </p:sp>
      <p:pic>
        <p:nvPicPr>
          <p:cNvPr id="2" name="Picture Placeholder 4">
            <a:extLst>
              <a:ext uri="{FF2B5EF4-FFF2-40B4-BE49-F238E27FC236}">
                <a16:creationId xmlns:a16="http://schemas.microsoft.com/office/drawing/2014/main" id="{90557E7E-EFFE-CC98-95B8-98FED53D7D4A}"/>
              </a:ext>
            </a:extLst>
          </p:cNvPr>
          <p:cNvPicPr>
            <a:picLocks noChangeAspect="1"/>
          </p:cNvPicPr>
          <p:nvPr/>
        </p:nvPicPr>
        <p:blipFill>
          <a:blip r:embed="rId3" cstate="print">
            <a:extLst>
              <a:ext uri="{28A0092B-C50C-407E-A947-70E740481C1C}">
                <a14:useLocalDpi xmlns:a14="http://schemas.microsoft.com/office/drawing/2010/main" val="0"/>
              </a:ext>
            </a:extLst>
          </a:blip>
          <a:srcRect l="8741" r="8741"/>
          <a:stretch/>
        </p:blipFill>
        <p:spPr>
          <a:xfrm>
            <a:off x="3657600" y="0"/>
            <a:ext cx="8534400" cy="6893984"/>
          </a:xfrm>
          <a:custGeom>
            <a:avLst/>
            <a:gdLst>
              <a:gd name="connsiteX0" fmla="*/ 0 w 6400800"/>
              <a:gd name="connsiteY0" fmla="*/ 0 h 5170488"/>
              <a:gd name="connsiteX1" fmla="*/ 6400800 w 6400800"/>
              <a:gd name="connsiteY1" fmla="*/ 0 h 5170488"/>
              <a:gd name="connsiteX2" fmla="*/ 6400800 w 6400800"/>
              <a:gd name="connsiteY2" fmla="*/ 5170488 h 5170488"/>
              <a:gd name="connsiteX3" fmla="*/ 0 w 6400800"/>
              <a:gd name="connsiteY3" fmla="*/ 5170488 h 5170488"/>
              <a:gd name="connsiteX4" fmla="*/ 0 w 6400800"/>
              <a:gd name="connsiteY4" fmla="*/ 0 h 5170488"/>
              <a:gd name="connsiteX0" fmla="*/ 3667760 w 6400800"/>
              <a:gd name="connsiteY0" fmla="*/ 0 h 5170488"/>
              <a:gd name="connsiteX1" fmla="*/ 6400800 w 6400800"/>
              <a:gd name="connsiteY1" fmla="*/ 0 h 5170488"/>
              <a:gd name="connsiteX2" fmla="*/ 6400800 w 6400800"/>
              <a:gd name="connsiteY2" fmla="*/ 5170488 h 5170488"/>
              <a:gd name="connsiteX3" fmla="*/ 0 w 6400800"/>
              <a:gd name="connsiteY3" fmla="*/ 5170488 h 5170488"/>
              <a:gd name="connsiteX4" fmla="*/ 3667760 w 6400800"/>
              <a:gd name="connsiteY4" fmla="*/ 0 h 517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5170488">
                <a:moveTo>
                  <a:pt x="3667760" y="0"/>
                </a:moveTo>
                <a:lnTo>
                  <a:pt x="6400800" y="0"/>
                </a:lnTo>
                <a:lnTo>
                  <a:pt x="6400800" y="5170488"/>
                </a:lnTo>
                <a:lnTo>
                  <a:pt x="0" y="5170488"/>
                </a:lnTo>
                <a:lnTo>
                  <a:pt x="3667760" y="0"/>
                </a:lnTo>
                <a:close/>
              </a:path>
            </a:pathLst>
          </a:custGeom>
        </p:spPr>
      </p:pic>
    </p:spTree>
    <p:extLst>
      <p:ext uri="{BB962C8B-B14F-4D97-AF65-F5344CB8AC3E}">
        <p14:creationId xmlns:p14="http://schemas.microsoft.com/office/powerpoint/2010/main" val="3858647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C619-B443-457C-B31D-CC574750C726}"/>
              </a:ext>
            </a:extLst>
          </p:cNvPr>
          <p:cNvSpPr>
            <a:spLocks noGrp="1"/>
          </p:cNvSpPr>
          <p:nvPr>
            <p:ph type="title"/>
          </p:nvPr>
        </p:nvSpPr>
        <p:spPr>
          <a:xfrm>
            <a:off x="609600" y="365125"/>
            <a:ext cx="10744200" cy="1325563"/>
          </a:xfrm>
          <a:solidFill>
            <a:srgbClr val="009193"/>
          </a:solidFill>
        </p:spPr>
        <p:txBody>
          <a:bodyPr>
            <a:normAutofit/>
          </a:bodyPr>
          <a:lstStyle/>
          <a:p>
            <a:pPr algn="ctr"/>
            <a:r>
              <a:rPr lang="en-US" b="1" dirty="0">
                <a:solidFill>
                  <a:schemeClr val="bg1"/>
                </a:solidFill>
                <a:latin typeface="+mn-lt"/>
              </a:rPr>
              <a:t>Asthma Emergency Response Protocol</a:t>
            </a:r>
          </a:p>
        </p:txBody>
      </p:sp>
      <p:sp>
        <p:nvSpPr>
          <p:cNvPr id="9" name="Content Placeholder 8">
            <a:extLst>
              <a:ext uri="{FF2B5EF4-FFF2-40B4-BE49-F238E27FC236}">
                <a16:creationId xmlns:a16="http://schemas.microsoft.com/office/drawing/2014/main" id="{8406FD60-265F-44E1-B8F3-25EF425C42B4}"/>
              </a:ext>
            </a:extLst>
          </p:cNvPr>
          <p:cNvSpPr>
            <a:spLocks noGrp="1"/>
          </p:cNvSpPr>
          <p:nvPr>
            <p:ph idx="1"/>
          </p:nvPr>
        </p:nvSpPr>
        <p:spPr>
          <a:xfrm>
            <a:off x="609600" y="1966912"/>
            <a:ext cx="10972800" cy="4525963"/>
          </a:xfrm>
        </p:spPr>
        <p:txBody>
          <a:bodyPr/>
          <a:lstStyle/>
          <a:p>
            <a:pPr marL="609585" indent="-609585">
              <a:spcBef>
                <a:spcPts val="0"/>
              </a:spcBef>
            </a:pPr>
            <a:r>
              <a:rPr lang="en-US" sz="3200" dirty="0"/>
              <a:t>Response should be delivered in accordance with district protocol and/or the RESCUE standing order and protocol.</a:t>
            </a:r>
          </a:p>
          <a:p>
            <a:pPr marL="609585" indent="-609585">
              <a:spcBef>
                <a:spcPts val="0"/>
              </a:spcBef>
            </a:pPr>
            <a:endParaRPr lang="en-US" sz="3200" dirty="0"/>
          </a:p>
          <a:p>
            <a:pPr marL="609585" indent="-609585">
              <a:spcBef>
                <a:spcPts val="0"/>
              </a:spcBef>
            </a:pPr>
            <a:r>
              <a:rPr lang="en-US" sz="3200" dirty="0"/>
              <a:t>Outlines steps to take if a student is experiencing symptoms of an asthma episode.</a:t>
            </a:r>
          </a:p>
          <a:p>
            <a:pPr marL="609585" indent="-609585">
              <a:spcBef>
                <a:spcPts val="0"/>
              </a:spcBef>
            </a:pPr>
            <a:endParaRPr lang="en-US" sz="3200" dirty="0"/>
          </a:p>
          <a:p>
            <a:pPr marL="609585" indent="-609585">
              <a:spcBef>
                <a:spcPts val="0"/>
              </a:spcBef>
            </a:pPr>
            <a:r>
              <a:rPr lang="en-US" sz="3200" dirty="0"/>
              <a:t>All school districts should have a protocol in place; review your school district’s protocol or review the RESCUE protocol. </a:t>
            </a:r>
          </a:p>
        </p:txBody>
      </p:sp>
    </p:spTree>
    <p:extLst>
      <p:ext uri="{BB962C8B-B14F-4D97-AF65-F5344CB8AC3E}">
        <p14:creationId xmlns:p14="http://schemas.microsoft.com/office/powerpoint/2010/main" val="1492600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D1245F-842D-6290-CEE9-EDAF80024FE7}"/>
              </a:ext>
            </a:extLst>
          </p:cNvPr>
          <p:cNvSpPr>
            <a:spLocks noGrp="1"/>
          </p:cNvSpPr>
          <p:nvPr>
            <p:ph idx="1"/>
          </p:nvPr>
        </p:nvSpPr>
        <p:spPr>
          <a:xfrm>
            <a:off x="838200" y="2141537"/>
            <a:ext cx="10515600" cy="4351338"/>
          </a:xfrm>
        </p:spPr>
        <p:txBody>
          <a:bodyPr>
            <a:normAutofit/>
          </a:bodyPr>
          <a:lstStyle/>
          <a:p>
            <a:r>
              <a:rPr lang="en-US" dirty="0"/>
              <a:t>In absence of a licensed school nurse, only personnel who have been trained to recognize the symptoms of respiratory distress/asthma symptoms and correctly administer asthma medication may administer undesignated asthma medication with a spacer. </a:t>
            </a:r>
          </a:p>
          <a:p>
            <a:endParaRPr lang="en-US" dirty="0"/>
          </a:p>
          <a:p>
            <a:r>
              <a:rPr lang="en-US" dirty="0"/>
              <a:t>The undesignated asthma medication is to be given to a person that trained personnel believe in good faith to be experiencing respiratory distress while in school</a:t>
            </a:r>
          </a:p>
        </p:txBody>
      </p:sp>
      <p:sp>
        <p:nvSpPr>
          <p:cNvPr id="7" name="Title 6">
            <a:extLst>
              <a:ext uri="{FF2B5EF4-FFF2-40B4-BE49-F238E27FC236}">
                <a16:creationId xmlns:a16="http://schemas.microsoft.com/office/drawing/2014/main" id="{4AC134FE-A0F4-483D-08F0-4586C55B1AC8}"/>
              </a:ext>
            </a:extLst>
          </p:cNvPr>
          <p:cNvSpPr>
            <a:spLocks noGrp="1"/>
          </p:cNvSpPr>
          <p:nvPr>
            <p:ph type="title"/>
          </p:nvPr>
        </p:nvSpPr>
        <p:spPr>
          <a:xfrm>
            <a:off x="487680" y="200368"/>
            <a:ext cx="11216640" cy="1325563"/>
          </a:xfrm>
          <a:solidFill>
            <a:srgbClr val="009193"/>
          </a:solidFill>
        </p:spPr>
        <p:txBody>
          <a:bodyPr/>
          <a:lstStyle/>
          <a:p>
            <a:pPr algn="ctr"/>
            <a:r>
              <a:rPr lang="en-US" b="1" dirty="0">
                <a:solidFill>
                  <a:schemeClr val="bg1"/>
                </a:solidFill>
                <a:latin typeface="+mn-lt"/>
              </a:rPr>
              <a:t>Administration</a:t>
            </a:r>
          </a:p>
        </p:txBody>
      </p:sp>
    </p:spTree>
    <p:extLst>
      <p:ext uri="{BB962C8B-B14F-4D97-AF65-F5344CB8AC3E}">
        <p14:creationId xmlns:p14="http://schemas.microsoft.com/office/powerpoint/2010/main" val="1441458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122D4B-9D2D-BBA0-54E8-9CBE04C80E34}"/>
              </a:ext>
            </a:extLst>
          </p:cNvPr>
          <p:cNvSpPr txBox="1"/>
          <p:nvPr/>
        </p:nvSpPr>
        <p:spPr>
          <a:xfrm>
            <a:off x="441960" y="1011674"/>
            <a:ext cx="6918960" cy="2123658"/>
          </a:xfrm>
          <a:prstGeom prst="rect">
            <a:avLst/>
          </a:prstGeom>
          <a:noFill/>
        </p:spPr>
        <p:txBody>
          <a:bodyPr wrap="square">
            <a:spAutoFit/>
          </a:bodyPr>
          <a:lstStyle/>
          <a:p>
            <a:r>
              <a:rPr lang="en-US" sz="4400" b="1" dirty="0">
                <a:solidFill>
                  <a:schemeClr val="bg1"/>
                </a:solidFill>
              </a:rPr>
              <a:t>STANDARD PROCEDURES AND PROTOCOLS FOR EMERGENCY USE</a:t>
            </a:r>
          </a:p>
        </p:txBody>
      </p:sp>
      <p:pic>
        <p:nvPicPr>
          <p:cNvPr id="2" name="Picture Placeholder 4">
            <a:extLst>
              <a:ext uri="{FF2B5EF4-FFF2-40B4-BE49-F238E27FC236}">
                <a16:creationId xmlns:a16="http://schemas.microsoft.com/office/drawing/2014/main" id="{90557E7E-EFFE-CC98-95B8-98FED53D7D4A}"/>
              </a:ext>
            </a:extLst>
          </p:cNvPr>
          <p:cNvPicPr>
            <a:picLocks noChangeAspect="1"/>
          </p:cNvPicPr>
          <p:nvPr/>
        </p:nvPicPr>
        <p:blipFill>
          <a:blip r:embed="rId3" cstate="print">
            <a:extLst>
              <a:ext uri="{28A0092B-C50C-407E-A947-70E740481C1C}">
                <a14:useLocalDpi xmlns:a14="http://schemas.microsoft.com/office/drawing/2010/main" val="0"/>
              </a:ext>
            </a:extLst>
          </a:blip>
          <a:srcRect l="8741" r="8741"/>
          <a:stretch/>
        </p:blipFill>
        <p:spPr>
          <a:xfrm>
            <a:off x="3657600" y="0"/>
            <a:ext cx="8534400" cy="6893984"/>
          </a:xfrm>
          <a:custGeom>
            <a:avLst/>
            <a:gdLst>
              <a:gd name="connsiteX0" fmla="*/ 0 w 6400800"/>
              <a:gd name="connsiteY0" fmla="*/ 0 h 5170488"/>
              <a:gd name="connsiteX1" fmla="*/ 6400800 w 6400800"/>
              <a:gd name="connsiteY1" fmla="*/ 0 h 5170488"/>
              <a:gd name="connsiteX2" fmla="*/ 6400800 w 6400800"/>
              <a:gd name="connsiteY2" fmla="*/ 5170488 h 5170488"/>
              <a:gd name="connsiteX3" fmla="*/ 0 w 6400800"/>
              <a:gd name="connsiteY3" fmla="*/ 5170488 h 5170488"/>
              <a:gd name="connsiteX4" fmla="*/ 0 w 6400800"/>
              <a:gd name="connsiteY4" fmla="*/ 0 h 5170488"/>
              <a:gd name="connsiteX0" fmla="*/ 3667760 w 6400800"/>
              <a:gd name="connsiteY0" fmla="*/ 0 h 5170488"/>
              <a:gd name="connsiteX1" fmla="*/ 6400800 w 6400800"/>
              <a:gd name="connsiteY1" fmla="*/ 0 h 5170488"/>
              <a:gd name="connsiteX2" fmla="*/ 6400800 w 6400800"/>
              <a:gd name="connsiteY2" fmla="*/ 5170488 h 5170488"/>
              <a:gd name="connsiteX3" fmla="*/ 0 w 6400800"/>
              <a:gd name="connsiteY3" fmla="*/ 5170488 h 5170488"/>
              <a:gd name="connsiteX4" fmla="*/ 3667760 w 6400800"/>
              <a:gd name="connsiteY4" fmla="*/ 0 h 517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5170488">
                <a:moveTo>
                  <a:pt x="3667760" y="0"/>
                </a:moveTo>
                <a:lnTo>
                  <a:pt x="6400800" y="0"/>
                </a:lnTo>
                <a:lnTo>
                  <a:pt x="6400800" y="5170488"/>
                </a:lnTo>
                <a:lnTo>
                  <a:pt x="0" y="5170488"/>
                </a:lnTo>
                <a:lnTo>
                  <a:pt x="3667760" y="0"/>
                </a:lnTo>
                <a:close/>
              </a:path>
            </a:pathLst>
          </a:custGeom>
        </p:spPr>
      </p:pic>
    </p:spTree>
    <p:extLst>
      <p:ext uri="{BB962C8B-B14F-4D97-AF65-F5344CB8AC3E}">
        <p14:creationId xmlns:p14="http://schemas.microsoft.com/office/powerpoint/2010/main" val="250886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E873B1-2A80-7091-B926-6F34D22D9554}"/>
              </a:ext>
            </a:extLst>
          </p:cNvPr>
          <p:cNvPicPr>
            <a:picLocks noChangeAspect="1"/>
          </p:cNvPicPr>
          <p:nvPr/>
        </p:nvPicPr>
        <p:blipFill rotWithShape="1">
          <a:blip r:embed="rId2">
            <a:extLst>
              <a:ext uri="{28A0092B-C50C-407E-A947-70E740481C1C}">
                <a14:useLocalDpi xmlns:a14="http://schemas.microsoft.com/office/drawing/2010/main" val="0"/>
              </a:ext>
            </a:extLst>
          </a:blip>
          <a:srcRect r="25306"/>
          <a:stretch/>
        </p:blipFill>
        <p:spPr>
          <a:xfrm>
            <a:off x="738367" y="1915853"/>
            <a:ext cx="11453633" cy="3240347"/>
          </a:xfrm>
          <a:prstGeom prst="rect">
            <a:avLst/>
          </a:prstGeom>
        </p:spPr>
      </p:pic>
      <p:sp>
        <p:nvSpPr>
          <p:cNvPr id="5" name="Title 1">
            <a:extLst>
              <a:ext uri="{FF2B5EF4-FFF2-40B4-BE49-F238E27FC236}">
                <a16:creationId xmlns:a16="http://schemas.microsoft.com/office/drawing/2014/main" id="{63278D25-3035-23D4-B1E7-25FEE2862591}"/>
              </a:ext>
            </a:extLst>
          </p:cNvPr>
          <p:cNvSpPr txBox="1">
            <a:spLocks/>
          </p:cNvSpPr>
          <p:nvPr/>
        </p:nvSpPr>
        <p:spPr>
          <a:xfrm>
            <a:off x="1276351" y="1873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9193"/>
                </a:solidFill>
              </a:rPr>
              <a:t>        Caution Zone</a:t>
            </a:r>
            <a:endParaRPr lang="en-US" b="1" dirty="0">
              <a:solidFill>
                <a:srgbClr val="009193"/>
              </a:solidFill>
            </a:endParaRPr>
          </a:p>
        </p:txBody>
      </p:sp>
      <p:pic>
        <p:nvPicPr>
          <p:cNvPr id="7" name="image5.png" descr="A yellow diamond shaped sign&#10;&#10;Description automatically generated with low confidence">
            <a:extLst>
              <a:ext uri="{FF2B5EF4-FFF2-40B4-BE49-F238E27FC236}">
                <a16:creationId xmlns:a16="http://schemas.microsoft.com/office/drawing/2014/main" id="{CE00FFAD-1B4F-0872-6CC2-6EEA37D3F7D6}"/>
              </a:ext>
            </a:extLst>
          </p:cNvPr>
          <p:cNvPicPr>
            <a:picLocks noChangeAspect="1"/>
          </p:cNvPicPr>
          <p:nvPr/>
        </p:nvPicPr>
        <p:blipFill>
          <a:blip r:embed="rId3" cstate="print">
            <a:alphaModFix/>
          </a:blip>
          <a:stretch>
            <a:fillRect/>
          </a:stretch>
        </p:blipFill>
        <p:spPr>
          <a:xfrm>
            <a:off x="609601" y="179389"/>
            <a:ext cx="1333500" cy="1333500"/>
          </a:xfrm>
          <a:prstGeom prst="rect">
            <a:avLst/>
          </a:prstGeom>
        </p:spPr>
      </p:pic>
    </p:spTree>
    <p:extLst>
      <p:ext uri="{BB962C8B-B14F-4D97-AF65-F5344CB8AC3E}">
        <p14:creationId xmlns:p14="http://schemas.microsoft.com/office/powerpoint/2010/main" val="130610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B49C-6BBA-1432-7550-A6B9C562F073}"/>
              </a:ext>
            </a:extLst>
          </p:cNvPr>
          <p:cNvSpPr>
            <a:spLocks noGrp="1"/>
          </p:cNvSpPr>
          <p:nvPr>
            <p:ph type="title"/>
          </p:nvPr>
        </p:nvSpPr>
        <p:spPr/>
        <p:txBody>
          <a:bodyPr/>
          <a:lstStyle/>
          <a:p>
            <a:r>
              <a:rPr lang="en-US" b="1" dirty="0">
                <a:solidFill>
                  <a:srgbClr val="009193"/>
                </a:solidFill>
              </a:rPr>
              <a:t>            Danger Zone (severe asthma episode)</a:t>
            </a:r>
          </a:p>
        </p:txBody>
      </p:sp>
      <p:pic>
        <p:nvPicPr>
          <p:cNvPr id="4" name="image6.png" descr="A red diamond shaped sign with black text&#10;&#10;Description automatically generated with medium confidence">
            <a:extLst>
              <a:ext uri="{FF2B5EF4-FFF2-40B4-BE49-F238E27FC236}">
                <a16:creationId xmlns:a16="http://schemas.microsoft.com/office/drawing/2014/main" id="{9199D980-BE0A-A773-D44C-4F991F18B82D}"/>
              </a:ext>
            </a:extLst>
          </p:cNvPr>
          <p:cNvPicPr>
            <a:picLocks noChangeAspect="1"/>
          </p:cNvPicPr>
          <p:nvPr/>
        </p:nvPicPr>
        <p:blipFill>
          <a:blip r:embed="rId2" cstate="print"/>
          <a:stretch>
            <a:fillRect/>
          </a:stretch>
        </p:blipFill>
        <p:spPr>
          <a:xfrm>
            <a:off x="609600" y="166688"/>
            <a:ext cx="1524000" cy="1524000"/>
          </a:xfrm>
          <a:prstGeom prst="rect">
            <a:avLst/>
          </a:prstGeom>
        </p:spPr>
      </p:pic>
      <p:pic>
        <p:nvPicPr>
          <p:cNvPr id="5" name="Picture 4">
            <a:extLst>
              <a:ext uri="{FF2B5EF4-FFF2-40B4-BE49-F238E27FC236}">
                <a16:creationId xmlns:a16="http://schemas.microsoft.com/office/drawing/2014/main" id="{F71AB667-A4FC-A2D9-2525-AD4CAB623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21" y="1822525"/>
            <a:ext cx="11544597" cy="3402618"/>
          </a:xfrm>
          <a:prstGeom prst="rect">
            <a:avLst/>
          </a:prstGeom>
        </p:spPr>
      </p:pic>
    </p:spTree>
    <p:extLst>
      <p:ext uri="{BB962C8B-B14F-4D97-AF65-F5344CB8AC3E}">
        <p14:creationId xmlns:p14="http://schemas.microsoft.com/office/powerpoint/2010/main" val="3791281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318316-DE92-9392-E5B2-E9FE713C154A}"/>
              </a:ext>
            </a:extLst>
          </p:cNvPr>
          <p:cNvSpPr txBox="1">
            <a:spLocks/>
          </p:cNvSpPr>
          <p:nvPr/>
        </p:nvSpPr>
        <p:spPr>
          <a:xfrm>
            <a:off x="5629361" y="424786"/>
            <a:ext cx="6264322" cy="2263861"/>
          </a:xfrm>
          <a:prstGeom prst="rect">
            <a:avLst/>
          </a:prstGeom>
          <a:solidFill>
            <a:srgbClr val="009193"/>
          </a:solidFill>
        </p:spPr>
        <p:txBody>
          <a:bodyPr/>
          <a:lstStyle>
            <a:lvl1pPr algn="l" defTabSz="914400" rtl="0" eaLnBrk="1" latinLnBrk="0" hangingPunct="1">
              <a:spcBef>
                <a:spcPct val="0"/>
              </a:spcBef>
              <a:buNone/>
              <a:defRPr sz="4000" b="1" kern="1200">
                <a:solidFill>
                  <a:schemeClr val="tx1"/>
                </a:solidFill>
                <a:latin typeface="Oswald Regular"/>
                <a:ea typeface="+mj-ea"/>
                <a:cs typeface="+mj-cs"/>
              </a:defRPr>
            </a:lvl1pPr>
          </a:lstStyle>
          <a:p>
            <a:pPr algn="ctr"/>
            <a:r>
              <a:rPr lang="en-US" sz="4400" dirty="0">
                <a:solidFill>
                  <a:schemeClr val="bg1"/>
                </a:solidFill>
                <a:latin typeface="+mn-lt"/>
              </a:rPr>
              <a:t>Stock Albuterol Inhaler </a:t>
            </a:r>
            <a:br>
              <a:rPr lang="en-US" sz="4400" dirty="0">
                <a:solidFill>
                  <a:schemeClr val="bg1"/>
                </a:solidFill>
                <a:latin typeface="+mn-lt"/>
              </a:rPr>
            </a:br>
            <a:r>
              <a:rPr lang="en-US" sz="4400" dirty="0">
                <a:solidFill>
                  <a:schemeClr val="bg1"/>
                </a:solidFill>
                <a:latin typeface="+mn-lt"/>
              </a:rPr>
              <a:t>&amp; Nebulizer </a:t>
            </a:r>
            <a:br>
              <a:rPr lang="en-US" sz="4400" dirty="0">
                <a:solidFill>
                  <a:schemeClr val="bg1"/>
                </a:solidFill>
                <a:latin typeface="+mn-lt"/>
              </a:rPr>
            </a:br>
            <a:r>
              <a:rPr lang="en-US" sz="4400" dirty="0">
                <a:solidFill>
                  <a:schemeClr val="bg1"/>
                </a:solidFill>
                <a:latin typeface="+mn-lt"/>
              </a:rPr>
              <a:t>Protocol and Action Plan</a:t>
            </a:r>
          </a:p>
        </p:txBody>
      </p:sp>
      <p:sp>
        <p:nvSpPr>
          <p:cNvPr id="7" name="TextBox 6">
            <a:extLst>
              <a:ext uri="{FF2B5EF4-FFF2-40B4-BE49-F238E27FC236}">
                <a16:creationId xmlns:a16="http://schemas.microsoft.com/office/drawing/2014/main" id="{3E034623-EA25-FBCF-74CF-C9895BA42C36}"/>
              </a:ext>
            </a:extLst>
          </p:cNvPr>
          <p:cNvSpPr txBox="1"/>
          <p:nvPr/>
        </p:nvSpPr>
        <p:spPr>
          <a:xfrm>
            <a:off x="4290060" y="2758440"/>
            <a:ext cx="1889760" cy="461665"/>
          </a:xfrm>
          <a:prstGeom prst="rect">
            <a:avLst/>
          </a:prstGeom>
          <a:noFill/>
        </p:spPr>
        <p:txBody>
          <a:bodyPr wrap="square" rtlCol="0">
            <a:spAutoFit/>
          </a:bodyPr>
          <a:lstStyle/>
          <a:p>
            <a:r>
              <a:rPr lang="en-US" sz="2400" b="1" dirty="0">
                <a:solidFill>
                  <a:schemeClr val="bg1"/>
                </a:solidFill>
              </a:rPr>
              <a:t>Condition</a:t>
            </a:r>
          </a:p>
        </p:txBody>
      </p:sp>
      <p:pic>
        <p:nvPicPr>
          <p:cNvPr id="5" name="Picture 4">
            <a:extLst>
              <a:ext uri="{FF2B5EF4-FFF2-40B4-BE49-F238E27FC236}">
                <a16:creationId xmlns:a16="http://schemas.microsoft.com/office/drawing/2014/main" id="{B58630DE-FB29-9F48-9C70-3AE531FFF0BB}"/>
              </a:ext>
            </a:extLst>
          </p:cNvPr>
          <p:cNvPicPr>
            <a:picLocks noChangeAspect="1"/>
          </p:cNvPicPr>
          <p:nvPr/>
        </p:nvPicPr>
        <p:blipFill>
          <a:blip r:embed="rId3"/>
          <a:stretch>
            <a:fillRect/>
          </a:stretch>
        </p:blipFill>
        <p:spPr>
          <a:xfrm>
            <a:off x="163365" y="354992"/>
            <a:ext cx="5091023" cy="6503008"/>
          </a:xfrm>
          <a:prstGeom prst="rect">
            <a:avLst/>
          </a:prstGeom>
        </p:spPr>
      </p:pic>
    </p:spTree>
    <p:extLst>
      <p:ext uri="{BB962C8B-B14F-4D97-AF65-F5344CB8AC3E}">
        <p14:creationId xmlns:p14="http://schemas.microsoft.com/office/powerpoint/2010/main" val="3929822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318316-DE92-9392-E5B2-E9FE713C154A}"/>
              </a:ext>
            </a:extLst>
          </p:cNvPr>
          <p:cNvSpPr txBox="1">
            <a:spLocks/>
          </p:cNvSpPr>
          <p:nvPr/>
        </p:nvSpPr>
        <p:spPr>
          <a:xfrm>
            <a:off x="365760" y="424787"/>
            <a:ext cx="11527923" cy="1561486"/>
          </a:xfrm>
          <a:prstGeom prst="rect">
            <a:avLst/>
          </a:prstGeom>
          <a:solidFill>
            <a:srgbClr val="009193"/>
          </a:solidFill>
        </p:spPr>
        <p:txBody>
          <a:bodyPr/>
          <a:lstStyle>
            <a:lvl1pPr algn="l" defTabSz="914400" rtl="0" eaLnBrk="1" latinLnBrk="0" hangingPunct="1">
              <a:spcBef>
                <a:spcPct val="0"/>
              </a:spcBef>
              <a:buNone/>
              <a:defRPr sz="4000" b="1" kern="1200">
                <a:solidFill>
                  <a:schemeClr val="tx1"/>
                </a:solidFill>
                <a:latin typeface="Oswald Regular"/>
                <a:ea typeface="+mj-ea"/>
                <a:cs typeface="+mj-cs"/>
              </a:defRPr>
            </a:lvl1pPr>
          </a:lstStyle>
          <a:p>
            <a:pPr algn="ctr"/>
            <a:r>
              <a:rPr lang="en-US" sz="4400" dirty="0">
                <a:solidFill>
                  <a:schemeClr val="bg1"/>
                </a:solidFill>
                <a:latin typeface="+mn-lt"/>
              </a:rPr>
              <a:t>Stock Albuterol Inhaler </a:t>
            </a:r>
            <a:br>
              <a:rPr lang="en-US" sz="4400" dirty="0">
                <a:solidFill>
                  <a:schemeClr val="bg1"/>
                </a:solidFill>
                <a:latin typeface="+mn-lt"/>
              </a:rPr>
            </a:br>
            <a:r>
              <a:rPr lang="en-US" sz="4400" dirty="0">
                <a:solidFill>
                  <a:schemeClr val="bg1"/>
                </a:solidFill>
                <a:latin typeface="+mn-lt"/>
              </a:rPr>
              <a:t>&amp; Nebulizer Protocol and Action Plan</a:t>
            </a:r>
          </a:p>
        </p:txBody>
      </p:sp>
      <p:sp>
        <p:nvSpPr>
          <p:cNvPr id="7" name="TextBox 6">
            <a:extLst>
              <a:ext uri="{FF2B5EF4-FFF2-40B4-BE49-F238E27FC236}">
                <a16:creationId xmlns:a16="http://schemas.microsoft.com/office/drawing/2014/main" id="{3E034623-EA25-FBCF-74CF-C9895BA42C36}"/>
              </a:ext>
            </a:extLst>
          </p:cNvPr>
          <p:cNvSpPr txBox="1"/>
          <p:nvPr/>
        </p:nvSpPr>
        <p:spPr>
          <a:xfrm>
            <a:off x="4290060" y="2758440"/>
            <a:ext cx="1889760" cy="461665"/>
          </a:xfrm>
          <a:prstGeom prst="rect">
            <a:avLst/>
          </a:prstGeom>
          <a:noFill/>
        </p:spPr>
        <p:txBody>
          <a:bodyPr wrap="square" rtlCol="0">
            <a:spAutoFit/>
          </a:bodyPr>
          <a:lstStyle/>
          <a:p>
            <a:r>
              <a:rPr lang="en-US" sz="2400" b="1" dirty="0">
                <a:solidFill>
                  <a:schemeClr val="bg1"/>
                </a:solidFill>
              </a:rPr>
              <a:t>Condition</a:t>
            </a:r>
          </a:p>
        </p:txBody>
      </p:sp>
      <p:pic>
        <p:nvPicPr>
          <p:cNvPr id="5" name="Picture 4">
            <a:extLst>
              <a:ext uri="{FF2B5EF4-FFF2-40B4-BE49-F238E27FC236}">
                <a16:creationId xmlns:a16="http://schemas.microsoft.com/office/drawing/2014/main" id="{B58630DE-FB29-9F48-9C70-3AE531FFF0BB}"/>
              </a:ext>
            </a:extLst>
          </p:cNvPr>
          <p:cNvPicPr>
            <a:picLocks noChangeAspect="1"/>
          </p:cNvPicPr>
          <p:nvPr/>
        </p:nvPicPr>
        <p:blipFill rotWithShape="1">
          <a:blip r:embed="rId3"/>
          <a:srcRect l="6873" r="4213" b="70426"/>
          <a:stretch/>
        </p:blipFill>
        <p:spPr>
          <a:xfrm>
            <a:off x="365760" y="2167322"/>
            <a:ext cx="11040243" cy="4690678"/>
          </a:xfrm>
          <a:prstGeom prst="rect">
            <a:avLst/>
          </a:prstGeom>
        </p:spPr>
      </p:pic>
    </p:spTree>
    <p:extLst>
      <p:ext uri="{BB962C8B-B14F-4D97-AF65-F5344CB8AC3E}">
        <p14:creationId xmlns:p14="http://schemas.microsoft.com/office/powerpoint/2010/main" val="361668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318316-DE92-9392-E5B2-E9FE713C154A}"/>
              </a:ext>
            </a:extLst>
          </p:cNvPr>
          <p:cNvSpPr txBox="1">
            <a:spLocks/>
          </p:cNvSpPr>
          <p:nvPr/>
        </p:nvSpPr>
        <p:spPr>
          <a:xfrm>
            <a:off x="568960" y="424787"/>
            <a:ext cx="11324723" cy="1627534"/>
          </a:xfrm>
          <a:prstGeom prst="rect">
            <a:avLst/>
          </a:prstGeom>
          <a:solidFill>
            <a:srgbClr val="009193"/>
          </a:solidFill>
        </p:spPr>
        <p:txBody>
          <a:bodyPr/>
          <a:lstStyle>
            <a:lvl1pPr algn="l" defTabSz="914400" rtl="0" eaLnBrk="1" latinLnBrk="0" hangingPunct="1">
              <a:spcBef>
                <a:spcPct val="0"/>
              </a:spcBef>
              <a:buNone/>
              <a:defRPr sz="4000" b="1" kern="1200">
                <a:solidFill>
                  <a:schemeClr val="tx1"/>
                </a:solidFill>
                <a:latin typeface="Oswald Regular"/>
                <a:ea typeface="+mj-ea"/>
                <a:cs typeface="+mj-cs"/>
              </a:defRPr>
            </a:lvl1pPr>
          </a:lstStyle>
          <a:p>
            <a:pPr algn="ctr"/>
            <a:r>
              <a:rPr lang="en-US" sz="4400" dirty="0">
                <a:solidFill>
                  <a:schemeClr val="bg1"/>
                </a:solidFill>
                <a:latin typeface="+mn-lt"/>
              </a:rPr>
              <a:t>Stock Albuterol Inhaler </a:t>
            </a:r>
            <a:br>
              <a:rPr lang="en-US" sz="4400" dirty="0">
                <a:solidFill>
                  <a:schemeClr val="bg1"/>
                </a:solidFill>
                <a:latin typeface="+mn-lt"/>
              </a:rPr>
            </a:br>
            <a:r>
              <a:rPr lang="en-US" sz="4400" dirty="0">
                <a:solidFill>
                  <a:schemeClr val="bg1"/>
                </a:solidFill>
                <a:latin typeface="+mn-lt"/>
              </a:rPr>
              <a:t>&amp; Nebulizer Protocol and Action Plan</a:t>
            </a:r>
          </a:p>
        </p:txBody>
      </p:sp>
      <p:sp>
        <p:nvSpPr>
          <p:cNvPr id="7" name="TextBox 6">
            <a:extLst>
              <a:ext uri="{FF2B5EF4-FFF2-40B4-BE49-F238E27FC236}">
                <a16:creationId xmlns:a16="http://schemas.microsoft.com/office/drawing/2014/main" id="{3E034623-EA25-FBCF-74CF-C9895BA42C36}"/>
              </a:ext>
            </a:extLst>
          </p:cNvPr>
          <p:cNvSpPr txBox="1"/>
          <p:nvPr/>
        </p:nvSpPr>
        <p:spPr>
          <a:xfrm>
            <a:off x="4290060" y="2758440"/>
            <a:ext cx="1889760" cy="461665"/>
          </a:xfrm>
          <a:prstGeom prst="rect">
            <a:avLst/>
          </a:prstGeom>
          <a:noFill/>
        </p:spPr>
        <p:txBody>
          <a:bodyPr wrap="square" rtlCol="0">
            <a:spAutoFit/>
          </a:bodyPr>
          <a:lstStyle/>
          <a:p>
            <a:r>
              <a:rPr lang="en-US" sz="2400" b="1" dirty="0">
                <a:solidFill>
                  <a:schemeClr val="bg1"/>
                </a:solidFill>
              </a:rPr>
              <a:t>Condition</a:t>
            </a:r>
          </a:p>
        </p:txBody>
      </p:sp>
      <p:pic>
        <p:nvPicPr>
          <p:cNvPr id="5" name="Picture 4">
            <a:extLst>
              <a:ext uri="{FF2B5EF4-FFF2-40B4-BE49-F238E27FC236}">
                <a16:creationId xmlns:a16="http://schemas.microsoft.com/office/drawing/2014/main" id="{B58630DE-FB29-9F48-9C70-3AE531FFF0BB}"/>
              </a:ext>
            </a:extLst>
          </p:cNvPr>
          <p:cNvPicPr>
            <a:picLocks noChangeAspect="1"/>
          </p:cNvPicPr>
          <p:nvPr/>
        </p:nvPicPr>
        <p:blipFill rotWithShape="1">
          <a:blip r:embed="rId3"/>
          <a:srcRect l="12550" t="24851" r="5968" b="47027"/>
          <a:stretch/>
        </p:blipFill>
        <p:spPr>
          <a:xfrm>
            <a:off x="948121" y="2199733"/>
            <a:ext cx="10566400" cy="4658267"/>
          </a:xfrm>
          <a:prstGeom prst="rect">
            <a:avLst/>
          </a:prstGeom>
        </p:spPr>
      </p:pic>
    </p:spTree>
    <p:extLst>
      <p:ext uri="{BB962C8B-B14F-4D97-AF65-F5344CB8AC3E}">
        <p14:creationId xmlns:p14="http://schemas.microsoft.com/office/powerpoint/2010/main" val="423394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318316-DE92-9392-E5B2-E9FE713C154A}"/>
              </a:ext>
            </a:extLst>
          </p:cNvPr>
          <p:cNvSpPr txBox="1">
            <a:spLocks/>
          </p:cNvSpPr>
          <p:nvPr/>
        </p:nvSpPr>
        <p:spPr>
          <a:xfrm>
            <a:off x="508000" y="459220"/>
            <a:ext cx="11385683" cy="1532140"/>
          </a:xfrm>
          <a:prstGeom prst="rect">
            <a:avLst/>
          </a:prstGeom>
          <a:solidFill>
            <a:srgbClr val="009193"/>
          </a:solidFill>
        </p:spPr>
        <p:txBody>
          <a:bodyPr/>
          <a:lstStyle>
            <a:lvl1pPr algn="l" defTabSz="914400" rtl="0" eaLnBrk="1" latinLnBrk="0" hangingPunct="1">
              <a:spcBef>
                <a:spcPct val="0"/>
              </a:spcBef>
              <a:buNone/>
              <a:defRPr sz="4000" b="1" kern="1200">
                <a:solidFill>
                  <a:schemeClr val="tx1"/>
                </a:solidFill>
                <a:latin typeface="Oswald Regular"/>
                <a:ea typeface="+mj-ea"/>
                <a:cs typeface="+mj-cs"/>
              </a:defRPr>
            </a:lvl1pPr>
          </a:lstStyle>
          <a:p>
            <a:pPr algn="ctr"/>
            <a:r>
              <a:rPr lang="en-US" sz="4400" dirty="0">
                <a:solidFill>
                  <a:schemeClr val="bg1"/>
                </a:solidFill>
                <a:latin typeface="+mn-lt"/>
              </a:rPr>
              <a:t>Stock Albuterol Inhaler </a:t>
            </a:r>
            <a:br>
              <a:rPr lang="en-US" sz="4400" dirty="0">
                <a:solidFill>
                  <a:schemeClr val="bg1"/>
                </a:solidFill>
                <a:latin typeface="+mn-lt"/>
              </a:rPr>
            </a:br>
            <a:r>
              <a:rPr lang="en-US" sz="4400" dirty="0">
                <a:solidFill>
                  <a:schemeClr val="bg1"/>
                </a:solidFill>
                <a:latin typeface="+mn-lt"/>
              </a:rPr>
              <a:t>&amp; Nebulizer Protocol and Action Plan</a:t>
            </a:r>
          </a:p>
        </p:txBody>
      </p:sp>
      <p:sp>
        <p:nvSpPr>
          <p:cNvPr id="7" name="TextBox 6">
            <a:extLst>
              <a:ext uri="{FF2B5EF4-FFF2-40B4-BE49-F238E27FC236}">
                <a16:creationId xmlns:a16="http://schemas.microsoft.com/office/drawing/2014/main" id="{3E034623-EA25-FBCF-74CF-C9895BA42C36}"/>
              </a:ext>
            </a:extLst>
          </p:cNvPr>
          <p:cNvSpPr txBox="1"/>
          <p:nvPr/>
        </p:nvSpPr>
        <p:spPr>
          <a:xfrm>
            <a:off x="4290060" y="2758440"/>
            <a:ext cx="1889760" cy="461665"/>
          </a:xfrm>
          <a:prstGeom prst="rect">
            <a:avLst/>
          </a:prstGeom>
          <a:noFill/>
        </p:spPr>
        <p:txBody>
          <a:bodyPr wrap="square" rtlCol="0">
            <a:spAutoFit/>
          </a:bodyPr>
          <a:lstStyle/>
          <a:p>
            <a:r>
              <a:rPr lang="en-US" sz="2400" b="1" dirty="0">
                <a:solidFill>
                  <a:schemeClr val="bg1"/>
                </a:solidFill>
              </a:rPr>
              <a:t>Condition</a:t>
            </a:r>
          </a:p>
        </p:txBody>
      </p:sp>
      <p:pic>
        <p:nvPicPr>
          <p:cNvPr id="5" name="Picture 4">
            <a:extLst>
              <a:ext uri="{FF2B5EF4-FFF2-40B4-BE49-F238E27FC236}">
                <a16:creationId xmlns:a16="http://schemas.microsoft.com/office/drawing/2014/main" id="{B58630DE-FB29-9F48-9C70-3AE531FFF0BB}"/>
              </a:ext>
            </a:extLst>
          </p:cNvPr>
          <p:cNvPicPr>
            <a:picLocks noChangeAspect="1"/>
          </p:cNvPicPr>
          <p:nvPr/>
        </p:nvPicPr>
        <p:blipFill rotWithShape="1">
          <a:blip r:embed="rId3"/>
          <a:srcRect l="8917" t="49536" r="6264" b="19693"/>
          <a:stretch/>
        </p:blipFill>
        <p:spPr>
          <a:xfrm>
            <a:off x="2133600" y="2179747"/>
            <a:ext cx="9760083" cy="4522794"/>
          </a:xfrm>
          <a:prstGeom prst="rect">
            <a:avLst/>
          </a:prstGeom>
        </p:spPr>
      </p:pic>
      <p:sp>
        <p:nvSpPr>
          <p:cNvPr id="2" name="Rectangle 1">
            <a:extLst>
              <a:ext uri="{FF2B5EF4-FFF2-40B4-BE49-F238E27FC236}">
                <a16:creationId xmlns:a16="http://schemas.microsoft.com/office/drawing/2014/main" id="{18EA5A5D-F6DD-7748-82C7-6C48E9B20780}"/>
              </a:ext>
            </a:extLst>
          </p:cNvPr>
          <p:cNvSpPr/>
          <p:nvPr/>
        </p:nvSpPr>
        <p:spPr>
          <a:xfrm>
            <a:off x="7013641" y="5567680"/>
            <a:ext cx="4880042" cy="129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80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9E69F1-E383-2A4D-B0F8-8434BDA85ABD}"/>
              </a:ext>
            </a:extLst>
          </p:cNvPr>
          <p:cNvSpPr>
            <a:spLocks noGrp="1"/>
          </p:cNvSpPr>
          <p:nvPr>
            <p:ph idx="1"/>
          </p:nvPr>
        </p:nvSpPr>
        <p:spPr>
          <a:xfrm>
            <a:off x="417142" y="1908089"/>
            <a:ext cx="10515600" cy="4351338"/>
          </a:xfrm>
        </p:spPr>
        <p:txBody>
          <a:bodyPr/>
          <a:lstStyle/>
          <a:p>
            <a:pPr marL="0" indent="0">
              <a:buNone/>
            </a:pPr>
            <a:endParaRPr lang="en-US" sz="1200" b="0" dirty="0"/>
          </a:p>
          <a:p>
            <a:pPr marL="609585" indent="-609585"/>
            <a:r>
              <a:rPr lang="en-US" b="0" dirty="0"/>
              <a:t>History of the Asthma and Allergy Foundation of America  </a:t>
            </a:r>
          </a:p>
          <a:p>
            <a:pPr marL="609585" indent="-609585"/>
            <a:r>
              <a:rPr lang="en-US" b="0" dirty="0"/>
              <a:t>Context of Stock Albuterol across the US</a:t>
            </a:r>
          </a:p>
          <a:p>
            <a:pPr marL="609585" indent="-609585"/>
            <a:r>
              <a:rPr lang="en-US" b="0" dirty="0"/>
              <a:t>Overview of MO House Bill 1188</a:t>
            </a:r>
            <a:endParaRPr lang="en-US" sz="1200" dirty="0"/>
          </a:p>
          <a:p>
            <a:pPr marL="609585" indent="-609585"/>
            <a:r>
              <a:rPr lang="en-US" b="0" dirty="0"/>
              <a:t>Clinical guidance on asthma episodes</a:t>
            </a:r>
            <a:endParaRPr lang="en-US" sz="1000" b="0" dirty="0"/>
          </a:p>
          <a:p>
            <a:pPr marL="609585" indent="-609585"/>
            <a:r>
              <a:rPr lang="en-US" b="0" dirty="0"/>
              <a:t>RESCUE Missouri Schools</a:t>
            </a:r>
            <a:endParaRPr lang="en-US" sz="1200" dirty="0"/>
          </a:p>
          <a:p>
            <a:pPr marL="609585" indent="-609585"/>
            <a:r>
              <a:rPr lang="en-US" b="0" dirty="0"/>
              <a:t>Questions</a:t>
            </a:r>
            <a:endParaRPr lang="en-US" dirty="0"/>
          </a:p>
        </p:txBody>
      </p:sp>
      <p:sp>
        <p:nvSpPr>
          <p:cNvPr id="4" name="Title 1">
            <a:extLst>
              <a:ext uri="{FF2B5EF4-FFF2-40B4-BE49-F238E27FC236}">
                <a16:creationId xmlns:a16="http://schemas.microsoft.com/office/drawing/2014/main" id="{35969AA8-47CD-1D4E-BA5D-134AA2AFF839}"/>
              </a:ext>
            </a:extLst>
          </p:cNvPr>
          <p:cNvSpPr txBox="1">
            <a:spLocks/>
          </p:cNvSpPr>
          <p:nvPr/>
        </p:nvSpPr>
        <p:spPr>
          <a:xfrm>
            <a:off x="417142" y="236537"/>
            <a:ext cx="11531841" cy="1325563"/>
          </a:xfrm>
          <a:prstGeom prst="rect">
            <a:avLst/>
          </a:prstGeom>
          <a:solidFill>
            <a:srgbClr val="0091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Learning Objectives</a:t>
            </a:r>
          </a:p>
        </p:txBody>
      </p:sp>
    </p:spTree>
    <p:extLst>
      <p:ext uri="{BB962C8B-B14F-4D97-AF65-F5344CB8AC3E}">
        <p14:creationId xmlns:p14="http://schemas.microsoft.com/office/powerpoint/2010/main" val="166873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318316-DE92-9392-E5B2-E9FE713C154A}"/>
              </a:ext>
            </a:extLst>
          </p:cNvPr>
          <p:cNvSpPr txBox="1">
            <a:spLocks/>
          </p:cNvSpPr>
          <p:nvPr/>
        </p:nvSpPr>
        <p:spPr>
          <a:xfrm>
            <a:off x="345440" y="424787"/>
            <a:ext cx="11548243" cy="1525934"/>
          </a:xfrm>
          <a:prstGeom prst="rect">
            <a:avLst/>
          </a:prstGeom>
          <a:solidFill>
            <a:srgbClr val="009193"/>
          </a:solidFill>
        </p:spPr>
        <p:txBody>
          <a:bodyPr/>
          <a:lstStyle>
            <a:lvl1pPr algn="l" defTabSz="914400" rtl="0" eaLnBrk="1" latinLnBrk="0" hangingPunct="1">
              <a:spcBef>
                <a:spcPct val="0"/>
              </a:spcBef>
              <a:buNone/>
              <a:defRPr sz="4000" b="1" kern="1200">
                <a:solidFill>
                  <a:schemeClr val="tx1"/>
                </a:solidFill>
                <a:latin typeface="Oswald Regular"/>
                <a:ea typeface="+mj-ea"/>
                <a:cs typeface="+mj-cs"/>
              </a:defRPr>
            </a:lvl1pPr>
          </a:lstStyle>
          <a:p>
            <a:pPr algn="ctr"/>
            <a:r>
              <a:rPr lang="en-US" sz="4400" dirty="0">
                <a:solidFill>
                  <a:schemeClr val="bg1"/>
                </a:solidFill>
                <a:latin typeface="+mn-lt"/>
              </a:rPr>
              <a:t>Stock Albuterol Inhaler </a:t>
            </a:r>
            <a:br>
              <a:rPr lang="en-US" sz="4400" dirty="0">
                <a:solidFill>
                  <a:schemeClr val="bg1"/>
                </a:solidFill>
                <a:latin typeface="+mn-lt"/>
              </a:rPr>
            </a:br>
            <a:r>
              <a:rPr lang="en-US" sz="4400" dirty="0">
                <a:solidFill>
                  <a:schemeClr val="bg1"/>
                </a:solidFill>
                <a:latin typeface="+mn-lt"/>
              </a:rPr>
              <a:t>&amp; Nebulizer Protocol and Action Plan</a:t>
            </a:r>
          </a:p>
        </p:txBody>
      </p:sp>
      <p:sp>
        <p:nvSpPr>
          <p:cNvPr id="7" name="TextBox 6">
            <a:extLst>
              <a:ext uri="{FF2B5EF4-FFF2-40B4-BE49-F238E27FC236}">
                <a16:creationId xmlns:a16="http://schemas.microsoft.com/office/drawing/2014/main" id="{3E034623-EA25-FBCF-74CF-C9895BA42C36}"/>
              </a:ext>
            </a:extLst>
          </p:cNvPr>
          <p:cNvSpPr txBox="1"/>
          <p:nvPr/>
        </p:nvSpPr>
        <p:spPr>
          <a:xfrm>
            <a:off x="4290060" y="2758440"/>
            <a:ext cx="1889760" cy="461665"/>
          </a:xfrm>
          <a:prstGeom prst="rect">
            <a:avLst/>
          </a:prstGeom>
          <a:noFill/>
        </p:spPr>
        <p:txBody>
          <a:bodyPr wrap="square" rtlCol="0">
            <a:spAutoFit/>
          </a:bodyPr>
          <a:lstStyle/>
          <a:p>
            <a:r>
              <a:rPr lang="en-US" sz="2400" b="1" dirty="0">
                <a:solidFill>
                  <a:schemeClr val="bg1"/>
                </a:solidFill>
              </a:rPr>
              <a:t>Condition</a:t>
            </a:r>
          </a:p>
        </p:txBody>
      </p:sp>
      <p:pic>
        <p:nvPicPr>
          <p:cNvPr id="5" name="Picture 4">
            <a:extLst>
              <a:ext uri="{FF2B5EF4-FFF2-40B4-BE49-F238E27FC236}">
                <a16:creationId xmlns:a16="http://schemas.microsoft.com/office/drawing/2014/main" id="{B58630DE-FB29-9F48-9C70-3AE531FFF0BB}"/>
              </a:ext>
            </a:extLst>
          </p:cNvPr>
          <p:cNvPicPr>
            <a:picLocks noChangeAspect="1"/>
          </p:cNvPicPr>
          <p:nvPr/>
        </p:nvPicPr>
        <p:blipFill rotWithShape="1">
          <a:blip r:embed="rId3"/>
          <a:srcRect l="7297" t="69069" r="5046" b="3156"/>
          <a:stretch/>
        </p:blipFill>
        <p:spPr>
          <a:xfrm>
            <a:off x="669858" y="2397760"/>
            <a:ext cx="11019923" cy="4460240"/>
          </a:xfrm>
          <a:prstGeom prst="rect">
            <a:avLst/>
          </a:prstGeom>
        </p:spPr>
      </p:pic>
      <p:sp>
        <p:nvSpPr>
          <p:cNvPr id="4" name="Rectangle 3">
            <a:extLst>
              <a:ext uri="{FF2B5EF4-FFF2-40B4-BE49-F238E27FC236}">
                <a16:creationId xmlns:a16="http://schemas.microsoft.com/office/drawing/2014/main" id="{27BF4405-0D93-024F-AF3B-7E59F41288B5}"/>
              </a:ext>
            </a:extLst>
          </p:cNvPr>
          <p:cNvSpPr/>
          <p:nvPr/>
        </p:nvSpPr>
        <p:spPr>
          <a:xfrm>
            <a:off x="669858" y="2397760"/>
            <a:ext cx="5509962" cy="166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73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034623-EA25-FBCF-74CF-C9895BA42C36}"/>
              </a:ext>
            </a:extLst>
          </p:cNvPr>
          <p:cNvSpPr txBox="1"/>
          <p:nvPr/>
        </p:nvSpPr>
        <p:spPr>
          <a:xfrm>
            <a:off x="4290060" y="2758440"/>
            <a:ext cx="1889760" cy="461665"/>
          </a:xfrm>
          <a:prstGeom prst="rect">
            <a:avLst/>
          </a:prstGeom>
          <a:noFill/>
        </p:spPr>
        <p:txBody>
          <a:bodyPr wrap="square" rtlCol="0">
            <a:spAutoFit/>
          </a:bodyPr>
          <a:lstStyle/>
          <a:p>
            <a:r>
              <a:rPr lang="en-US" sz="2400" b="1" dirty="0">
                <a:solidFill>
                  <a:schemeClr val="bg1"/>
                </a:solidFill>
              </a:rPr>
              <a:t>Condition</a:t>
            </a:r>
          </a:p>
        </p:txBody>
      </p:sp>
      <p:pic>
        <p:nvPicPr>
          <p:cNvPr id="6" name="Picture 5">
            <a:extLst>
              <a:ext uri="{FF2B5EF4-FFF2-40B4-BE49-F238E27FC236}">
                <a16:creationId xmlns:a16="http://schemas.microsoft.com/office/drawing/2014/main" id="{A4711904-30A7-3E4B-AB8E-CD905F248D40}"/>
              </a:ext>
            </a:extLst>
          </p:cNvPr>
          <p:cNvPicPr>
            <a:picLocks noChangeAspect="1"/>
          </p:cNvPicPr>
          <p:nvPr/>
        </p:nvPicPr>
        <p:blipFill rotWithShape="1">
          <a:blip r:embed="rId3"/>
          <a:srcRect t="5478" b="46972"/>
          <a:stretch/>
        </p:blipFill>
        <p:spPr>
          <a:xfrm>
            <a:off x="497840" y="346338"/>
            <a:ext cx="10657840" cy="6473361"/>
          </a:xfrm>
          <a:prstGeom prst="rect">
            <a:avLst/>
          </a:prstGeom>
        </p:spPr>
      </p:pic>
    </p:spTree>
    <p:extLst>
      <p:ext uri="{BB962C8B-B14F-4D97-AF65-F5344CB8AC3E}">
        <p14:creationId xmlns:p14="http://schemas.microsoft.com/office/powerpoint/2010/main" val="3222003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034623-EA25-FBCF-74CF-C9895BA42C36}"/>
              </a:ext>
            </a:extLst>
          </p:cNvPr>
          <p:cNvSpPr txBox="1"/>
          <p:nvPr/>
        </p:nvSpPr>
        <p:spPr>
          <a:xfrm>
            <a:off x="4290060" y="2758440"/>
            <a:ext cx="1889760" cy="461665"/>
          </a:xfrm>
          <a:prstGeom prst="rect">
            <a:avLst/>
          </a:prstGeom>
          <a:noFill/>
        </p:spPr>
        <p:txBody>
          <a:bodyPr wrap="square" rtlCol="0">
            <a:spAutoFit/>
          </a:bodyPr>
          <a:lstStyle/>
          <a:p>
            <a:r>
              <a:rPr lang="en-US" sz="2400" b="1" dirty="0">
                <a:solidFill>
                  <a:schemeClr val="bg1"/>
                </a:solidFill>
              </a:rPr>
              <a:t>Condition</a:t>
            </a:r>
          </a:p>
        </p:txBody>
      </p:sp>
      <p:pic>
        <p:nvPicPr>
          <p:cNvPr id="5" name="Picture 4">
            <a:extLst>
              <a:ext uri="{FF2B5EF4-FFF2-40B4-BE49-F238E27FC236}">
                <a16:creationId xmlns:a16="http://schemas.microsoft.com/office/drawing/2014/main" id="{B58630DE-FB29-9F48-9C70-3AE531FFF0BB}"/>
              </a:ext>
            </a:extLst>
          </p:cNvPr>
          <p:cNvPicPr>
            <a:picLocks noChangeAspect="1"/>
          </p:cNvPicPr>
          <p:nvPr/>
        </p:nvPicPr>
        <p:blipFill rotWithShape="1">
          <a:blip r:embed="rId3"/>
          <a:srcRect t="49475" b="3280"/>
          <a:stretch/>
        </p:blipFill>
        <p:spPr>
          <a:xfrm>
            <a:off x="723900" y="272729"/>
            <a:ext cx="10911840" cy="6585271"/>
          </a:xfrm>
          <a:prstGeom prst="rect">
            <a:avLst/>
          </a:prstGeom>
        </p:spPr>
      </p:pic>
    </p:spTree>
    <p:extLst>
      <p:ext uri="{BB962C8B-B14F-4D97-AF65-F5344CB8AC3E}">
        <p14:creationId xmlns:p14="http://schemas.microsoft.com/office/powerpoint/2010/main" val="3091478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C134FE-A0F4-483D-08F0-4586C55B1AC8}"/>
              </a:ext>
            </a:extLst>
          </p:cNvPr>
          <p:cNvSpPr>
            <a:spLocks noGrp="1"/>
          </p:cNvSpPr>
          <p:nvPr>
            <p:ph type="title"/>
          </p:nvPr>
        </p:nvSpPr>
        <p:spPr>
          <a:xfrm>
            <a:off x="487680" y="200368"/>
            <a:ext cx="11216640" cy="1325563"/>
          </a:xfrm>
          <a:solidFill>
            <a:srgbClr val="009193"/>
          </a:solidFill>
        </p:spPr>
        <p:txBody>
          <a:bodyPr/>
          <a:lstStyle/>
          <a:p>
            <a:pPr algn="ctr"/>
            <a:r>
              <a:rPr lang="en-US" b="1" dirty="0">
                <a:solidFill>
                  <a:schemeClr val="bg1"/>
                </a:solidFill>
                <a:latin typeface="+mn-lt"/>
              </a:rPr>
              <a:t>Cleaning Protocol</a:t>
            </a:r>
          </a:p>
        </p:txBody>
      </p:sp>
      <p:sp>
        <p:nvSpPr>
          <p:cNvPr id="2" name="TextBox 1">
            <a:extLst>
              <a:ext uri="{FF2B5EF4-FFF2-40B4-BE49-F238E27FC236}">
                <a16:creationId xmlns:a16="http://schemas.microsoft.com/office/drawing/2014/main" id="{DE717F33-1967-CA26-A539-B1D36350336B}"/>
              </a:ext>
            </a:extLst>
          </p:cNvPr>
          <p:cNvSpPr txBox="1"/>
          <p:nvPr/>
        </p:nvSpPr>
        <p:spPr>
          <a:xfrm>
            <a:off x="580768" y="1699046"/>
            <a:ext cx="999056" cy="400110"/>
          </a:xfrm>
          <a:prstGeom prst="rect">
            <a:avLst/>
          </a:prstGeom>
          <a:noFill/>
        </p:spPr>
        <p:txBody>
          <a:bodyPr wrap="none" rtlCol="0">
            <a:spAutoFit/>
          </a:bodyPr>
          <a:lstStyle/>
          <a:p>
            <a:r>
              <a:rPr lang="en-US" sz="2000" b="1" dirty="0"/>
              <a:t>Spacers</a:t>
            </a:r>
          </a:p>
        </p:txBody>
      </p:sp>
      <p:pic>
        <p:nvPicPr>
          <p:cNvPr id="4" name="Picture 3" descr="Spacers | Health Navigator NZ">
            <a:extLst>
              <a:ext uri="{FF2B5EF4-FFF2-40B4-BE49-F238E27FC236}">
                <a16:creationId xmlns:a16="http://schemas.microsoft.com/office/drawing/2014/main" id="{7827E134-8EA1-4ADF-A9C9-4FECFB15E110}"/>
              </a:ext>
            </a:extLst>
          </p:cNvPr>
          <p:cNvPicPr>
            <a:picLocks noChangeAspect="1"/>
          </p:cNvPicPr>
          <p:nvPr/>
        </p:nvPicPr>
        <p:blipFill rotWithShape="1">
          <a:blip r:embed="rId3">
            <a:extLst>
              <a:ext uri="{28A0092B-C50C-407E-A947-70E740481C1C}">
                <a14:useLocalDpi xmlns:a14="http://schemas.microsoft.com/office/drawing/2010/main" val="0"/>
              </a:ext>
            </a:extLst>
          </a:blip>
          <a:srcRect t="12484" r="1" b="848"/>
          <a:stretch/>
        </p:blipFill>
        <p:spPr bwMode="auto">
          <a:xfrm>
            <a:off x="580768" y="2219731"/>
            <a:ext cx="3478839" cy="3368851"/>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309E19D-487D-30E1-E1A1-67263CFFDB69}"/>
              </a:ext>
            </a:extLst>
          </p:cNvPr>
          <p:cNvSpPr txBox="1"/>
          <p:nvPr/>
        </p:nvSpPr>
        <p:spPr>
          <a:xfrm>
            <a:off x="1444528" y="6282382"/>
            <a:ext cx="8990390" cy="400110"/>
          </a:xfrm>
          <a:prstGeom prst="rect">
            <a:avLst/>
          </a:prstGeom>
          <a:noFill/>
        </p:spPr>
        <p:txBody>
          <a:bodyPr wrap="square">
            <a:spAutoFit/>
          </a:bodyPr>
          <a:lstStyle/>
          <a:p>
            <a:pPr marR="0" lvl="0">
              <a:spcBef>
                <a:spcPts val="0"/>
              </a:spcBef>
              <a:spcAft>
                <a:spcPts val="0"/>
              </a:spcAft>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Mark with date and place in designated area to indicate DO NOT USE for 10 days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5FC6638-AE91-62EA-679C-3E65807185EF}"/>
              </a:ext>
            </a:extLst>
          </p:cNvPr>
          <p:cNvSpPr txBox="1"/>
          <p:nvPr/>
        </p:nvSpPr>
        <p:spPr>
          <a:xfrm>
            <a:off x="4980987" y="1525931"/>
            <a:ext cx="5634682" cy="4555093"/>
          </a:xfrm>
          <a:prstGeom prst="rect">
            <a:avLst/>
          </a:prstGeom>
          <a:noFill/>
        </p:spPr>
        <p:txBody>
          <a:bodyPr wrap="square">
            <a:spAutoFit/>
          </a:bodyPr>
          <a:lstStyle/>
          <a:p>
            <a:endParaRPr lang="en-US" dirty="0"/>
          </a:p>
          <a:p>
            <a:endParaRPr lang="en-US" dirty="0"/>
          </a:p>
          <a:p>
            <a:endParaRPr lang="en-US" sz="1000" dirty="0"/>
          </a:p>
          <a:p>
            <a:endParaRPr lang="en-US" sz="1000" dirty="0"/>
          </a:p>
          <a:p>
            <a:pPr marL="285750" indent="-285750">
              <a:buFont typeface="Arial" panose="020B0604020202020204" pitchFamily="34" charset="0"/>
              <a:buChar char="•"/>
            </a:pPr>
            <a:r>
              <a:rPr lang="en-US" dirty="0"/>
              <a:t>Use alcohol (or school designated) wipes for  mouthpieces </a:t>
            </a:r>
          </a:p>
          <a:p>
            <a:endParaRPr lang="en-US" dirty="0"/>
          </a:p>
          <a:p>
            <a:pPr marL="285750" indent="-285750">
              <a:buFont typeface="Arial" panose="020B0604020202020204" pitchFamily="34" charset="0"/>
              <a:buChar char="•"/>
            </a:pPr>
            <a:r>
              <a:rPr lang="en-US" dirty="0"/>
              <a:t>Wipe clean</a:t>
            </a:r>
          </a:p>
          <a:p>
            <a:endParaRPr lang="en-US" dirty="0"/>
          </a:p>
          <a:p>
            <a:pPr marL="285750" indent="-285750">
              <a:buFont typeface="Arial" panose="020B0604020202020204" pitchFamily="34" charset="0"/>
              <a:buChar char="•"/>
            </a:pPr>
            <a:r>
              <a:rPr lang="en-US" dirty="0"/>
              <a:t>If piece gets wet, make sure has completely dried before next use </a:t>
            </a:r>
          </a:p>
          <a:p>
            <a:endParaRPr lang="en-US" dirty="0"/>
          </a:p>
          <a:p>
            <a:endParaRPr lang="en-US" dirty="0"/>
          </a:p>
          <a:p>
            <a:endParaRPr lang="en-US" dirty="0"/>
          </a:p>
          <a:p>
            <a:endParaRPr lang="en-US" dirty="0"/>
          </a:p>
          <a:p>
            <a:r>
              <a:rPr lang="en-US" dirty="0"/>
              <a:t> </a:t>
            </a:r>
          </a:p>
          <a:p>
            <a:endParaRPr lang="en-US" dirty="0"/>
          </a:p>
        </p:txBody>
      </p:sp>
      <p:sp>
        <p:nvSpPr>
          <p:cNvPr id="10" name="TextBox 9">
            <a:extLst>
              <a:ext uri="{FF2B5EF4-FFF2-40B4-BE49-F238E27FC236}">
                <a16:creationId xmlns:a16="http://schemas.microsoft.com/office/drawing/2014/main" id="{96BDAC12-65A5-1C9F-ECAE-188753B7913D}"/>
              </a:ext>
            </a:extLst>
          </p:cNvPr>
          <p:cNvSpPr txBox="1"/>
          <p:nvPr/>
        </p:nvSpPr>
        <p:spPr>
          <a:xfrm>
            <a:off x="5193971" y="1715519"/>
            <a:ext cx="1898807" cy="400110"/>
          </a:xfrm>
          <a:prstGeom prst="rect">
            <a:avLst/>
          </a:prstGeom>
          <a:noFill/>
        </p:spPr>
        <p:txBody>
          <a:bodyPr wrap="square" rtlCol="0">
            <a:spAutoFit/>
          </a:bodyPr>
          <a:lstStyle/>
          <a:p>
            <a:r>
              <a:rPr lang="en-US" sz="2000" b="1" dirty="0"/>
              <a:t>Mouthpieces</a:t>
            </a:r>
          </a:p>
        </p:txBody>
      </p:sp>
      <p:sp>
        <p:nvSpPr>
          <p:cNvPr id="11" name="Rectangle 2">
            <a:extLst>
              <a:ext uri="{FF2B5EF4-FFF2-40B4-BE49-F238E27FC236}">
                <a16:creationId xmlns:a16="http://schemas.microsoft.com/office/drawing/2014/main" id="{D1E33595-4367-72F6-F9DC-CECEBFBA2E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Respironics Disposable Mouthpieces For Assess Meter, Adult, 200/bx - Medex  Supply">
            <a:extLst>
              <a:ext uri="{FF2B5EF4-FFF2-40B4-BE49-F238E27FC236}">
                <a16:creationId xmlns:a16="http://schemas.microsoft.com/office/drawing/2014/main" id="{8DBCF128-14FD-F386-4F58-E73D53F7244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780541" y="4197394"/>
            <a:ext cx="2131689" cy="161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223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C134FE-A0F4-483D-08F0-4586C55B1AC8}"/>
              </a:ext>
            </a:extLst>
          </p:cNvPr>
          <p:cNvSpPr>
            <a:spLocks noGrp="1"/>
          </p:cNvSpPr>
          <p:nvPr>
            <p:ph type="title"/>
          </p:nvPr>
        </p:nvSpPr>
        <p:spPr>
          <a:xfrm>
            <a:off x="487680" y="200368"/>
            <a:ext cx="11216640" cy="1325563"/>
          </a:xfrm>
          <a:solidFill>
            <a:srgbClr val="009193"/>
          </a:solidFill>
        </p:spPr>
        <p:txBody>
          <a:bodyPr/>
          <a:lstStyle/>
          <a:p>
            <a:pPr algn="ctr"/>
            <a:r>
              <a:rPr lang="en-US" b="1" dirty="0">
                <a:solidFill>
                  <a:schemeClr val="bg1"/>
                </a:solidFill>
                <a:latin typeface="+mn-lt"/>
              </a:rPr>
              <a:t>Cleaning Protocol</a:t>
            </a:r>
          </a:p>
        </p:txBody>
      </p:sp>
      <p:sp>
        <p:nvSpPr>
          <p:cNvPr id="10" name="TextBox 9">
            <a:extLst>
              <a:ext uri="{FF2B5EF4-FFF2-40B4-BE49-F238E27FC236}">
                <a16:creationId xmlns:a16="http://schemas.microsoft.com/office/drawing/2014/main" id="{96BDAC12-65A5-1C9F-ECAE-188753B7913D}"/>
              </a:ext>
            </a:extLst>
          </p:cNvPr>
          <p:cNvSpPr txBox="1"/>
          <p:nvPr/>
        </p:nvSpPr>
        <p:spPr>
          <a:xfrm>
            <a:off x="487680" y="1762217"/>
            <a:ext cx="2391444" cy="400110"/>
          </a:xfrm>
          <a:prstGeom prst="rect">
            <a:avLst/>
          </a:prstGeom>
          <a:noFill/>
        </p:spPr>
        <p:txBody>
          <a:bodyPr wrap="square" rtlCol="0">
            <a:spAutoFit/>
          </a:bodyPr>
          <a:lstStyle/>
          <a:p>
            <a:r>
              <a:rPr lang="en-US" sz="2000" b="1" dirty="0"/>
              <a:t>Meter-Dose Inhalers</a:t>
            </a:r>
          </a:p>
        </p:txBody>
      </p:sp>
      <p:sp>
        <p:nvSpPr>
          <p:cNvPr id="11" name="Rectangle 2">
            <a:extLst>
              <a:ext uri="{FF2B5EF4-FFF2-40B4-BE49-F238E27FC236}">
                <a16:creationId xmlns:a16="http://schemas.microsoft.com/office/drawing/2014/main" id="{D1E33595-4367-72F6-F9DC-CECEBFBA2E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A step by step instructions for how to clean a sink&#10;&#10;Description automatically generated">
            <a:extLst>
              <a:ext uri="{FF2B5EF4-FFF2-40B4-BE49-F238E27FC236}">
                <a16:creationId xmlns:a16="http://schemas.microsoft.com/office/drawing/2014/main" id="{B70663B7-B884-8D94-85B0-87E96A792809}"/>
              </a:ext>
            </a:extLst>
          </p:cNvPr>
          <p:cNvPicPr>
            <a:picLocks noChangeAspect="1"/>
          </p:cNvPicPr>
          <p:nvPr/>
        </p:nvPicPr>
        <p:blipFill rotWithShape="1">
          <a:blip r:embed="rId3"/>
          <a:srcRect t="10468" b="4823"/>
          <a:stretch/>
        </p:blipFill>
        <p:spPr>
          <a:xfrm>
            <a:off x="1050962" y="2398613"/>
            <a:ext cx="10815918" cy="4368801"/>
          </a:xfrm>
          <a:prstGeom prst="rect">
            <a:avLst/>
          </a:prstGeom>
        </p:spPr>
      </p:pic>
    </p:spTree>
    <p:extLst>
      <p:ext uri="{BB962C8B-B14F-4D97-AF65-F5344CB8AC3E}">
        <p14:creationId xmlns:p14="http://schemas.microsoft.com/office/powerpoint/2010/main" val="2591759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C73B77-BC01-E096-31D1-CB44316E301F}"/>
              </a:ext>
            </a:extLst>
          </p:cNvPr>
          <p:cNvSpPr txBox="1"/>
          <p:nvPr/>
        </p:nvSpPr>
        <p:spPr>
          <a:xfrm>
            <a:off x="360497" y="449049"/>
            <a:ext cx="9146350" cy="769441"/>
          </a:xfrm>
          <a:prstGeom prst="rect">
            <a:avLst/>
          </a:prstGeom>
          <a:noFill/>
        </p:spPr>
        <p:txBody>
          <a:bodyPr wrap="none" rtlCol="0">
            <a:spAutoFit/>
          </a:bodyPr>
          <a:lstStyle/>
          <a:p>
            <a:r>
              <a:rPr lang="en-US" sz="4400" b="1" dirty="0">
                <a:solidFill>
                  <a:schemeClr val="bg1"/>
                </a:solidFill>
              </a:rPr>
              <a:t>The RESCUE Missouri Schools Program</a:t>
            </a:r>
          </a:p>
        </p:txBody>
      </p:sp>
      <p:sp>
        <p:nvSpPr>
          <p:cNvPr id="6" name="TextBox 5">
            <a:extLst>
              <a:ext uri="{FF2B5EF4-FFF2-40B4-BE49-F238E27FC236}">
                <a16:creationId xmlns:a16="http://schemas.microsoft.com/office/drawing/2014/main" id="{5CD2AF6C-5CFB-F178-3814-8FF5760428FB}"/>
              </a:ext>
            </a:extLst>
          </p:cNvPr>
          <p:cNvSpPr txBox="1"/>
          <p:nvPr/>
        </p:nvSpPr>
        <p:spPr>
          <a:xfrm>
            <a:off x="5339269" y="1671132"/>
            <a:ext cx="5350561" cy="4524315"/>
          </a:xfrm>
          <a:prstGeom prst="rect">
            <a:avLst/>
          </a:prstGeom>
          <a:noFill/>
        </p:spPr>
        <p:txBody>
          <a:bodyPr wrap="square" rtlCol="0">
            <a:spAutoFit/>
          </a:bodyPr>
          <a:lstStyle/>
          <a:p>
            <a:r>
              <a:rPr lang="en-US" sz="4800" b="1" dirty="0">
                <a:solidFill>
                  <a:schemeClr val="bg1"/>
                </a:solidFill>
              </a:rPr>
              <a:t>R</a:t>
            </a:r>
            <a:r>
              <a:rPr lang="en-US" sz="4400" dirty="0">
                <a:solidFill>
                  <a:schemeClr val="bg1"/>
                </a:solidFill>
              </a:rPr>
              <a:t>esources for</a:t>
            </a:r>
          </a:p>
          <a:p>
            <a:r>
              <a:rPr lang="en-US" sz="4800" b="1" dirty="0">
                <a:solidFill>
                  <a:schemeClr val="bg1"/>
                </a:solidFill>
              </a:rPr>
              <a:t>E</a:t>
            </a:r>
            <a:r>
              <a:rPr lang="en-US" sz="4400" dirty="0">
                <a:solidFill>
                  <a:schemeClr val="bg1"/>
                </a:solidFill>
              </a:rPr>
              <a:t>very </a:t>
            </a:r>
          </a:p>
          <a:p>
            <a:r>
              <a:rPr lang="en-US" sz="4800" b="1" dirty="0">
                <a:solidFill>
                  <a:schemeClr val="bg1"/>
                </a:solidFill>
              </a:rPr>
              <a:t>S</a:t>
            </a:r>
            <a:r>
              <a:rPr lang="en-US" sz="4400" dirty="0">
                <a:solidFill>
                  <a:schemeClr val="bg1"/>
                </a:solidFill>
              </a:rPr>
              <a:t>chool</a:t>
            </a:r>
          </a:p>
          <a:p>
            <a:r>
              <a:rPr lang="en-US" sz="4800" b="1" dirty="0">
                <a:solidFill>
                  <a:schemeClr val="bg1"/>
                </a:solidFill>
              </a:rPr>
              <a:t>C</a:t>
            </a:r>
            <a:r>
              <a:rPr lang="en-US" sz="4400" dirty="0">
                <a:solidFill>
                  <a:schemeClr val="bg1"/>
                </a:solidFill>
              </a:rPr>
              <a:t>onfronting</a:t>
            </a:r>
          </a:p>
          <a:p>
            <a:r>
              <a:rPr lang="en-US" sz="4800" b="1" dirty="0">
                <a:solidFill>
                  <a:schemeClr val="bg1"/>
                </a:solidFill>
              </a:rPr>
              <a:t>U</a:t>
            </a:r>
            <a:r>
              <a:rPr lang="en-US" sz="4400" dirty="0">
                <a:solidFill>
                  <a:schemeClr val="bg1"/>
                </a:solidFill>
              </a:rPr>
              <a:t>nexpected </a:t>
            </a:r>
          </a:p>
          <a:p>
            <a:r>
              <a:rPr lang="en-US" sz="4800" b="1" dirty="0">
                <a:solidFill>
                  <a:schemeClr val="bg1"/>
                </a:solidFill>
              </a:rPr>
              <a:t>E</a:t>
            </a:r>
            <a:r>
              <a:rPr lang="en-US" sz="4400" dirty="0">
                <a:solidFill>
                  <a:schemeClr val="bg1"/>
                </a:solidFill>
              </a:rPr>
              <a:t>mergencies</a:t>
            </a:r>
          </a:p>
        </p:txBody>
      </p:sp>
      <p:pic>
        <p:nvPicPr>
          <p:cNvPr id="4" name="Picture 3">
            <a:extLst>
              <a:ext uri="{FF2B5EF4-FFF2-40B4-BE49-F238E27FC236}">
                <a16:creationId xmlns:a16="http://schemas.microsoft.com/office/drawing/2014/main" id="{751F3A76-0F20-5A48-8D70-D47E671B2BD1}"/>
              </a:ext>
            </a:extLst>
          </p:cNvPr>
          <p:cNvPicPr>
            <a:picLocks noChangeAspect="1"/>
          </p:cNvPicPr>
          <p:nvPr/>
        </p:nvPicPr>
        <p:blipFill>
          <a:blip r:embed="rId3"/>
          <a:stretch>
            <a:fillRect/>
          </a:stretch>
        </p:blipFill>
        <p:spPr>
          <a:xfrm>
            <a:off x="755914" y="2911754"/>
            <a:ext cx="3930038" cy="1289543"/>
          </a:xfrm>
          <a:prstGeom prst="rect">
            <a:avLst/>
          </a:prstGeom>
        </p:spPr>
      </p:pic>
    </p:spTree>
    <p:extLst>
      <p:ext uri="{BB962C8B-B14F-4D97-AF65-F5344CB8AC3E}">
        <p14:creationId xmlns:p14="http://schemas.microsoft.com/office/powerpoint/2010/main" val="893773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838200" y="243205"/>
            <a:ext cx="10515600" cy="1325563"/>
          </a:xfrm>
          <a:solidFill>
            <a:srgbClr val="009193"/>
          </a:solidFill>
        </p:spPr>
        <p:txBody>
          <a:bodyPr>
            <a:normAutofit/>
          </a:bodyPr>
          <a:lstStyle/>
          <a:p>
            <a:pPr algn="ctr"/>
            <a:r>
              <a:rPr lang="en-US" b="1" dirty="0">
                <a:solidFill>
                  <a:schemeClr val="bg1"/>
                </a:solidFill>
                <a:latin typeface="+mn-lt"/>
              </a:rPr>
              <a:t>History of RESCUE</a:t>
            </a:r>
          </a:p>
        </p:txBody>
      </p:sp>
      <p:sp>
        <p:nvSpPr>
          <p:cNvPr id="3" name="Content Placeholder 2">
            <a:extLst>
              <a:ext uri="{FF2B5EF4-FFF2-40B4-BE49-F238E27FC236}">
                <a16:creationId xmlns:a16="http://schemas.microsoft.com/office/drawing/2014/main" id="{4548591E-A21C-490A-88C4-B4E73A6B9392}"/>
              </a:ext>
            </a:extLst>
          </p:cNvPr>
          <p:cNvSpPr>
            <a:spLocks noGrp="1"/>
          </p:cNvSpPr>
          <p:nvPr>
            <p:ph idx="1"/>
          </p:nvPr>
        </p:nvSpPr>
        <p:spPr>
          <a:xfrm>
            <a:off x="1299926" y="3592718"/>
            <a:ext cx="2728866" cy="1033604"/>
          </a:xfrm>
        </p:spPr>
        <p:txBody>
          <a:bodyPr>
            <a:noAutofit/>
          </a:bodyPr>
          <a:lstStyle/>
          <a:p>
            <a:pPr marL="0" indent="0">
              <a:buNone/>
            </a:pPr>
            <a:r>
              <a:rPr lang="en-US" sz="10000" b="0" dirty="0">
                <a:solidFill>
                  <a:srgbClr val="009193"/>
                </a:solidFill>
              </a:rPr>
              <a:t>92%</a:t>
            </a:r>
            <a:endParaRPr lang="en-US" sz="10000" dirty="0">
              <a:solidFill>
                <a:srgbClr val="009193"/>
              </a:solidFill>
            </a:endParaRPr>
          </a:p>
        </p:txBody>
      </p:sp>
      <p:sp>
        <p:nvSpPr>
          <p:cNvPr id="4" name="Content Placeholder 2">
            <a:extLst>
              <a:ext uri="{FF2B5EF4-FFF2-40B4-BE49-F238E27FC236}">
                <a16:creationId xmlns:a16="http://schemas.microsoft.com/office/drawing/2014/main" id="{193EEAC3-7C19-444B-A36D-FEA61F124507}"/>
              </a:ext>
            </a:extLst>
          </p:cNvPr>
          <p:cNvSpPr txBox="1">
            <a:spLocks/>
          </p:cNvSpPr>
          <p:nvPr/>
        </p:nvSpPr>
        <p:spPr>
          <a:xfrm>
            <a:off x="990600" y="1978025"/>
            <a:ext cx="10515600" cy="14607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AAFA has been running this program in the St. Louis metro area and southern Illinois for the last 12 years. School nurse provides vital tools necessary during asthma emergencies </a:t>
            </a:r>
            <a:endParaRPr lang="en-US" dirty="0">
              <a:solidFill>
                <a:srgbClr val="FF0000"/>
              </a:solidFill>
            </a:endParaRPr>
          </a:p>
        </p:txBody>
      </p:sp>
      <p:sp>
        <p:nvSpPr>
          <p:cNvPr id="5" name="Content Placeholder 2">
            <a:extLst>
              <a:ext uri="{FF2B5EF4-FFF2-40B4-BE49-F238E27FC236}">
                <a16:creationId xmlns:a16="http://schemas.microsoft.com/office/drawing/2014/main" id="{ADCAF588-2254-FE49-A7EC-6386A9C51FEC}"/>
              </a:ext>
            </a:extLst>
          </p:cNvPr>
          <p:cNvSpPr txBox="1">
            <a:spLocks/>
          </p:cNvSpPr>
          <p:nvPr/>
        </p:nvSpPr>
        <p:spPr>
          <a:xfrm>
            <a:off x="3847722" y="3696675"/>
            <a:ext cx="6255945" cy="14607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of kids returned to the classroom after using a piece of AAFA equipment and medication during an asthma emergency</a:t>
            </a:r>
            <a:endParaRPr lang="en-US" dirty="0">
              <a:solidFill>
                <a:srgbClr val="FF0000"/>
              </a:solidFill>
            </a:endParaRPr>
          </a:p>
        </p:txBody>
      </p:sp>
    </p:spTree>
    <p:extLst>
      <p:ext uri="{BB962C8B-B14F-4D97-AF65-F5344CB8AC3E}">
        <p14:creationId xmlns:p14="http://schemas.microsoft.com/office/powerpoint/2010/main" val="96845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838200" y="243205"/>
            <a:ext cx="10515600" cy="1325563"/>
          </a:xfrm>
          <a:solidFill>
            <a:srgbClr val="009193"/>
          </a:solidFill>
        </p:spPr>
        <p:txBody>
          <a:bodyPr>
            <a:normAutofit/>
          </a:bodyPr>
          <a:lstStyle/>
          <a:p>
            <a:pPr algn="ctr"/>
            <a:r>
              <a:rPr lang="en-US" b="1" dirty="0">
                <a:solidFill>
                  <a:schemeClr val="bg1"/>
                </a:solidFill>
                <a:latin typeface="+mn-lt"/>
              </a:rPr>
              <a:t>Reality check</a:t>
            </a:r>
          </a:p>
        </p:txBody>
      </p:sp>
      <p:graphicFrame>
        <p:nvGraphicFramePr>
          <p:cNvPr id="8" name="Content Placeholder 7">
            <a:extLst>
              <a:ext uri="{FF2B5EF4-FFF2-40B4-BE49-F238E27FC236}">
                <a16:creationId xmlns:a16="http://schemas.microsoft.com/office/drawing/2014/main" id="{7DCD213A-FD1D-7E42-B7DC-941A0684BED4}"/>
              </a:ext>
            </a:extLst>
          </p:cNvPr>
          <p:cNvGraphicFramePr>
            <a:graphicFrameLocks noGrp="1"/>
          </p:cNvGraphicFramePr>
          <p:nvPr>
            <p:ph idx="1"/>
          </p:nvPr>
        </p:nvGraphicFramePr>
        <p:xfrm>
          <a:off x="4267200" y="1706881"/>
          <a:ext cx="708660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2">
            <a:extLst>
              <a:ext uri="{FF2B5EF4-FFF2-40B4-BE49-F238E27FC236}">
                <a16:creationId xmlns:a16="http://schemas.microsoft.com/office/drawing/2014/main" id="{31E04EF6-CF6C-354D-AE77-1F135F29D3D4}"/>
              </a:ext>
            </a:extLst>
          </p:cNvPr>
          <p:cNvSpPr txBox="1">
            <a:spLocks/>
          </p:cNvSpPr>
          <p:nvPr/>
        </p:nvSpPr>
        <p:spPr>
          <a:xfrm>
            <a:off x="838201" y="2030435"/>
            <a:ext cx="4272280" cy="3476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dirty="0"/>
              <a:t>allowance 		access</a:t>
            </a:r>
          </a:p>
          <a:p>
            <a:pPr marL="0" indent="0">
              <a:buNone/>
            </a:pPr>
            <a:endParaRPr lang="en-US" dirty="0"/>
          </a:p>
          <a:p>
            <a:pPr marL="0" indent="0">
              <a:buNone/>
            </a:pPr>
            <a:endParaRPr lang="en-US" dirty="0"/>
          </a:p>
          <a:p>
            <a:pPr marL="0" indent="0">
              <a:buNone/>
            </a:pPr>
            <a:r>
              <a:rPr lang="en-US" dirty="0"/>
              <a:t>Stock albuterol can only save lives if staff have access to it. </a:t>
            </a:r>
          </a:p>
        </p:txBody>
      </p:sp>
      <p:sp>
        <p:nvSpPr>
          <p:cNvPr id="10" name="Content Placeholder 2">
            <a:extLst>
              <a:ext uri="{FF2B5EF4-FFF2-40B4-BE49-F238E27FC236}">
                <a16:creationId xmlns:a16="http://schemas.microsoft.com/office/drawing/2014/main" id="{4259D334-EDDA-9342-9D12-7FF1B2C5D7AD}"/>
              </a:ext>
            </a:extLst>
          </p:cNvPr>
          <p:cNvSpPr txBox="1">
            <a:spLocks/>
          </p:cNvSpPr>
          <p:nvPr/>
        </p:nvSpPr>
        <p:spPr>
          <a:xfrm>
            <a:off x="7726681" y="6187123"/>
            <a:ext cx="4272280" cy="477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AAFA as the </a:t>
            </a:r>
            <a:r>
              <a:rPr lang="en-US" b="1" dirty="0"/>
              <a:t>facilitator</a:t>
            </a:r>
            <a:endParaRPr lang="en-US" dirty="0">
              <a:solidFill>
                <a:srgbClr val="FF0000"/>
              </a:solidFill>
            </a:endParaRPr>
          </a:p>
          <a:p>
            <a:pPr marL="0" indent="0">
              <a:buNone/>
            </a:pPr>
            <a:endParaRPr lang="en-US" dirty="0">
              <a:solidFill>
                <a:srgbClr val="FF0000"/>
              </a:solidFill>
            </a:endParaRPr>
          </a:p>
        </p:txBody>
      </p:sp>
      <p:pic>
        <p:nvPicPr>
          <p:cNvPr id="11" name="Picture 10">
            <a:extLst>
              <a:ext uri="{FF2B5EF4-FFF2-40B4-BE49-F238E27FC236}">
                <a16:creationId xmlns:a16="http://schemas.microsoft.com/office/drawing/2014/main" id="{1F83B08A-4EE8-2847-8B4E-28D836445C67}"/>
              </a:ext>
            </a:extLst>
          </p:cNvPr>
          <p:cNvPicPr>
            <a:picLocks noChangeAspect="1"/>
          </p:cNvPicPr>
          <p:nvPr/>
        </p:nvPicPr>
        <p:blipFill>
          <a:blip r:embed="rId8"/>
          <a:stretch>
            <a:fillRect/>
          </a:stretch>
        </p:blipFill>
        <p:spPr>
          <a:xfrm>
            <a:off x="2680598" y="2407920"/>
            <a:ext cx="587485" cy="530860"/>
          </a:xfrm>
          <a:prstGeom prst="rect">
            <a:avLst/>
          </a:prstGeom>
        </p:spPr>
      </p:pic>
    </p:spTree>
    <p:extLst>
      <p:ext uri="{BB962C8B-B14F-4D97-AF65-F5344CB8AC3E}">
        <p14:creationId xmlns:p14="http://schemas.microsoft.com/office/powerpoint/2010/main" val="442796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838200" y="243205"/>
            <a:ext cx="10515600" cy="1325563"/>
          </a:xfrm>
          <a:solidFill>
            <a:srgbClr val="009193"/>
          </a:solidFill>
        </p:spPr>
        <p:txBody>
          <a:bodyPr>
            <a:normAutofit/>
          </a:bodyPr>
          <a:lstStyle/>
          <a:p>
            <a:pPr algn="ctr"/>
            <a:r>
              <a:rPr lang="en-US" b="1" dirty="0">
                <a:solidFill>
                  <a:schemeClr val="bg1"/>
                </a:solidFill>
                <a:latin typeface="+mn-lt"/>
              </a:rPr>
              <a:t>Medication &amp; Equipment in </a:t>
            </a:r>
            <a:br>
              <a:rPr lang="en-US" b="1" dirty="0">
                <a:solidFill>
                  <a:schemeClr val="bg1"/>
                </a:solidFill>
                <a:latin typeface="+mn-lt"/>
              </a:rPr>
            </a:br>
            <a:r>
              <a:rPr lang="en-US" b="1" dirty="0">
                <a:solidFill>
                  <a:schemeClr val="bg1"/>
                </a:solidFill>
                <a:latin typeface="+mn-lt"/>
              </a:rPr>
              <a:t>RESCUE Missouri Schools, SY 2023-2024 </a:t>
            </a:r>
          </a:p>
        </p:txBody>
      </p:sp>
      <p:pic>
        <p:nvPicPr>
          <p:cNvPr id="3" name="Picture 2">
            <a:extLst>
              <a:ext uri="{FF2B5EF4-FFF2-40B4-BE49-F238E27FC236}">
                <a16:creationId xmlns:a16="http://schemas.microsoft.com/office/drawing/2014/main" id="{DE531A45-316D-4D40-B27D-D9C5971815F0}"/>
              </a:ext>
            </a:extLst>
          </p:cNvPr>
          <p:cNvPicPr>
            <a:picLocks noChangeAspect="1"/>
          </p:cNvPicPr>
          <p:nvPr/>
        </p:nvPicPr>
        <p:blipFill rotWithShape="1">
          <a:blip r:embed="rId3"/>
          <a:srcRect t="17891" b="20617"/>
          <a:stretch/>
        </p:blipFill>
        <p:spPr>
          <a:xfrm>
            <a:off x="3328836" y="2137718"/>
            <a:ext cx="1650937" cy="1015193"/>
          </a:xfrm>
          <a:prstGeom prst="rect">
            <a:avLst/>
          </a:prstGeom>
        </p:spPr>
      </p:pic>
      <p:pic>
        <p:nvPicPr>
          <p:cNvPr id="5" name="Picture 4">
            <a:extLst>
              <a:ext uri="{FF2B5EF4-FFF2-40B4-BE49-F238E27FC236}">
                <a16:creationId xmlns:a16="http://schemas.microsoft.com/office/drawing/2014/main" id="{45CFF7B5-6441-9B43-8224-8FC4B3944CAA}"/>
              </a:ext>
            </a:extLst>
          </p:cNvPr>
          <p:cNvPicPr>
            <a:picLocks noChangeAspect="1"/>
          </p:cNvPicPr>
          <p:nvPr/>
        </p:nvPicPr>
        <p:blipFill>
          <a:blip r:embed="rId4"/>
          <a:stretch>
            <a:fillRect/>
          </a:stretch>
        </p:blipFill>
        <p:spPr>
          <a:xfrm>
            <a:off x="566351" y="2137718"/>
            <a:ext cx="1199223" cy="1199223"/>
          </a:xfrm>
          <a:prstGeom prst="rect">
            <a:avLst/>
          </a:prstGeom>
        </p:spPr>
      </p:pic>
      <p:pic>
        <p:nvPicPr>
          <p:cNvPr id="6" name="Picture 5">
            <a:extLst>
              <a:ext uri="{FF2B5EF4-FFF2-40B4-BE49-F238E27FC236}">
                <a16:creationId xmlns:a16="http://schemas.microsoft.com/office/drawing/2014/main" id="{F20A3C07-5BB9-3642-8B81-16FFFD398CFA}"/>
              </a:ext>
            </a:extLst>
          </p:cNvPr>
          <p:cNvPicPr>
            <a:picLocks noChangeAspect="1"/>
          </p:cNvPicPr>
          <p:nvPr/>
        </p:nvPicPr>
        <p:blipFill rotWithShape="1">
          <a:blip r:embed="rId5"/>
          <a:srcRect l="32643" r="34925"/>
          <a:stretch/>
        </p:blipFill>
        <p:spPr>
          <a:xfrm>
            <a:off x="932428" y="3967118"/>
            <a:ext cx="631400" cy="1946815"/>
          </a:xfrm>
          <a:prstGeom prst="rect">
            <a:avLst/>
          </a:prstGeom>
        </p:spPr>
      </p:pic>
      <p:pic>
        <p:nvPicPr>
          <p:cNvPr id="7" name="Picture 6">
            <a:extLst>
              <a:ext uri="{FF2B5EF4-FFF2-40B4-BE49-F238E27FC236}">
                <a16:creationId xmlns:a16="http://schemas.microsoft.com/office/drawing/2014/main" id="{AF282943-1565-B94F-837F-AA788ED320F8}"/>
              </a:ext>
            </a:extLst>
          </p:cNvPr>
          <p:cNvPicPr>
            <a:picLocks noChangeAspect="1"/>
          </p:cNvPicPr>
          <p:nvPr/>
        </p:nvPicPr>
        <p:blipFill rotWithShape="1">
          <a:blip r:embed="rId6"/>
          <a:srcRect t="19496" b="14537"/>
          <a:stretch/>
        </p:blipFill>
        <p:spPr>
          <a:xfrm>
            <a:off x="3114251" y="4259222"/>
            <a:ext cx="2065609" cy="1362609"/>
          </a:xfrm>
          <a:prstGeom prst="rect">
            <a:avLst/>
          </a:prstGeom>
        </p:spPr>
      </p:pic>
      <p:sp>
        <p:nvSpPr>
          <p:cNvPr id="8" name="Content Placeholder 2">
            <a:extLst>
              <a:ext uri="{FF2B5EF4-FFF2-40B4-BE49-F238E27FC236}">
                <a16:creationId xmlns:a16="http://schemas.microsoft.com/office/drawing/2014/main" id="{4A1E4B06-C0AC-AC43-AC19-435611E39913}"/>
              </a:ext>
            </a:extLst>
          </p:cNvPr>
          <p:cNvSpPr txBox="1">
            <a:spLocks/>
          </p:cNvSpPr>
          <p:nvPr/>
        </p:nvSpPr>
        <p:spPr>
          <a:xfrm>
            <a:off x="555642" y="3336941"/>
            <a:ext cx="2045668" cy="369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Metered dose inhaler</a:t>
            </a:r>
            <a:endParaRPr lang="en-US" sz="1600" dirty="0">
              <a:solidFill>
                <a:srgbClr val="FF0000"/>
              </a:solidFill>
            </a:endParaRPr>
          </a:p>
        </p:txBody>
      </p:sp>
      <p:sp>
        <p:nvSpPr>
          <p:cNvPr id="9" name="Content Placeholder 2">
            <a:extLst>
              <a:ext uri="{FF2B5EF4-FFF2-40B4-BE49-F238E27FC236}">
                <a16:creationId xmlns:a16="http://schemas.microsoft.com/office/drawing/2014/main" id="{C2BA43E9-03F9-C04F-8287-588FE8CDE4D2}"/>
              </a:ext>
            </a:extLst>
          </p:cNvPr>
          <p:cNvSpPr txBox="1">
            <a:spLocks/>
          </p:cNvSpPr>
          <p:nvPr/>
        </p:nvSpPr>
        <p:spPr>
          <a:xfrm>
            <a:off x="566351" y="5888404"/>
            <a:ext cx="1806146" cy="369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Albuterol solution</a:t>
            </a:r>
            <a:endParaRPr lang="en-US" sz="1700" dirty="0">
              <a:solidFill>
                <a:srgbClr val="FF0000"/>
              </a:solidFill>
            </a:endParaRPr>
          </a:p>
          <a:p>
            <a:pPr marL="0" indent="0">
              <a:buNone/>
            </a:pPr>
            <a:endParaRPr lang="en-US" dirty="0">
              <a:solidFill>
                <a:srgbClr val="FF0000"/>
              </a:solidFill>
            </a:endParaRPr>
          </a:p>
        </p:txBody>
      </p:sp>
      <p:sp>
        <p:nvSpPr>
          <p:cNvPr id="10" name="Content Placeholder 2">
            <a:extLst>
              <a:ext uri="{FF2B5EF4-FFF2-40B4-BE49-F238E27FC236}">
                <a16:creationId xmlns:a16="http://schemas.microsoft.com/office/drawing/2014/main" id="{F3164861-5E8E-D041-A2D1-D2BB38D9EA01}"/>
              </a:ext>
            </a:extLst>
          </p:cNvPr>
          <p:cNvSpPr txBox="1">
            <a:spLocks/>
          </p:cNvSpPr>
          <p:nvPr/>
        </p:nvSpPr>
        <p:spPr>
          <a:xfrm>
            <a:off x="3260665" y="3339053"/>
            <a:ext cx="2484361" cy="369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err="1"/>
              <a:t>Aerochamber</a:t>
            </a:r>
            <a:r>
              <a:rPr lang="en-US" sz="1600" dirty="0"/>
              <a:t> Plus Flow-Vu </a:t>
            </a:r>
            <a:r>
              <a:rPr lang="en-US" sz="1600" i="1" dirty="0"/>
              <a:t>Plastic spacer</a:t>
            </a:r>
          </a:p>
        </p:txBody>
      </p:sp>
      <p:sp>
        <p:nvSpPr>
          <p:cNvPr id="11" name="Content Placeholder 2">
            <a:extLst>
              <a:ext uri="{FF2B5EF4-FFF2-40B4-BE49-F238E27FC236}">
                <a16:creationId xmlns:a16="http://schemas.microsoft.com/office/drawing/2014/main" id="{0E374803-D478-3F42-8E1A-210A1DE91018}"/>
              </a:ext>
            </a:extLst>
          </p:cNvPr>
          <p:cNvSpPr txBox="1">
            <a:spLocks/>
          </p:cNvSpPr>
          <p:nvPr/>
        </p:nvSpPr>
        <p:spPr>
          <a:xfrm>
            <a:off x="3561659" y="5888405"/>
            <a:ext cx="1919196" cy="369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Lite Aires</a:t>
            </a:r>
            <a:br>
              <a:rPr lang="en-US" sz="1600" dirty="0"/>
            </a:br>
            <a:r>
              <a:rPr lang="en-US" sz="1600" i="1" dirty="0"/>
              <a:t>Paper spacer</a:t>
            </a:r>
            <a:endParaRPr lang="en-US" sz="1600" dirty="0">
              <a:solidFill>
                <a:srgbClr val="FF0000"/>
              </a:solidFill>
            </a:endParaRPr>
          </a:p>
        </p:txBody>
      </p:sp>
      <p:pic>
        <p:nvPicPr>
          <p:cNvPr id="13" name="Picture 12">
            <a:extLst>
              <a:ext uri="{FF2B5EF4-FFF2-40B4-BE49-F238E27FC236}">
                <a16:creationId xmlns:a16="http://schemas.microsoft.com/office/drawing/2014/main" id="{293275BA-7CDD-564A-9BEA-A91EE7CF7B65}"/>
              </a:ext>
            </a:extLst>
          </p:cNvPr>
          <p:cNvPicPr>
            <a:picLocks noChangeAspect="1"/>
          </p:cNvPicPr>
          <p:nvPr/>
        </p:nvPicPr>
        <p:blipFill>
          <a:blip r:embed="rId7"/>
          <a:stretch>
            <a:fillRect/>
          </a:stretch>
        </p:blipFill>
        <p:spPr>
          <a:xfrm>
            <a:off x="6206509" y="1892089"/>
            <a:ext cx="2052164" cy="1519390"/>
          </a:xfrm>
          <a:prstGeom prst="rect">
            <a:avLst/>
          </a:prstGeom>
        </p:spPr>
      </p:pic>
      <p:pic>
        <p:nvPicPr>
          <p:cNvPr id="15" name="Picture 14">
            <a:extLst>
              <a:ext uri="{FF2B5EF4-FFF2-40B4-BE49-F238E27FC236}">
                <a16:creationId xmlns:a16="http://schemas.microsoft.com/office/drawing/2014/main" id="{70F13F7B-F3C4-B243-A04F-C4519534332F}"/>
              </a:ext>
            </a:extLst>
          </p:cNvPr>
          <p:cNvPicPr>
            <a:picLocks noChangeAspect="1"/>
          </p:cNvPicPr>
          <p:nvPr/>
        </p:nvPicPr>
        <p:blipFill>
          <a:blip r:embed="rId8"/>
          <a:stretch>
            <a:fillRect/>
          </a:stretch>
        </p:blipFill>
        <p:spPr>
          <a:xfrm>
            <a:off x="6803063" y="4279656"/>
            <a:ext cx="880149" cy="1701057"/>
          </a:xfrm>
          <a:prstGeom prst="rect">
            <a:avLst/>
          </a:prstGeom>
        </p:spPr>
      </p:pic>
      <p:pic>
        <p:nvPicPr>
          <p:cNvPr id="16" name="Picture 15">
            <a:extLst>
              <a:ext uri="{FF2B5EF4-FFF2-40B4-BE49-F238E27FC236}">
                <a16:creationId xmlns:a16="http://schemas.microsoft.com/office/drawing/2014/main" id="{5E8E9F48-347D-1146-B1A6-D223583E67EA}"/>
              </a:ext>
            </a:extLst>
          </p:cNvPr>
          <p:cNvPicPr>
            <a:picLocks noChangeAspect="1"/>
          </p:cNvPicPr>
          <p:nvPr/>
        </p:nvPicPr>
        <p:blipFill rotWithShape="1">
          <a:blip r:embed="rId9"/>
          <a:srcRect l="15225" r="16398"/>
          <a:stretch/>
        </p:blipFill>
        <p:spPr>
          <a:xfrm>
            <a:off x="9840511" y="1905721"/>
            <a:ext cx="1044756" cy="1527942"/>
          </a:xfrm>
          <a:prstGeom prst="rect">
            <a:avLst/>
          </a:prstGeom>
        </p:spPr>
      </p:pic>
      <p:sp>
        <p:nvSpPr>
          <p:cNvPr id="17" name="Content Placeholder 2">
            <a:extLst>
              <a:ext uri="{FF2B5EF4-FFF2-40B4-BE49-F238E27FC236}">
                <a16:creationId xmlns:a16="http://schemas.microsoft.com/office/drawing/2014/main" id="{FE2F3B4D-5B2A-A547-8CE9-5BE7DC1FBC74}"/>
              </a:ext>
            </a:extLst>
          </p:cNvPr>
          <p:cNvSpPr txBox="1">
            <a:spLocks/>
          </p:cNvSpPr>
          <p:nvPr/>
        </p:nvSpPr>
        <p:spPr>
          <a:xfrm>
            <a:off x="6206508" y="3512423"/>
            <a:ext cx="2731785" cy="369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err="1"/>
              <a:t>Aeroeclipse</a:t>
            </a:r>
            <a:r>
              <a:rPr lang="en-US" sz="1600" dirty="0"/>
              <a:t> Nebulizer with OMBRA Compressor</a:t>
            </a:r>
            <a:endParaRPr lang="en-US" sz="1600" dirty="0">
              <a:solidFill>
                <a:srgbClr val="FF0000"/>
              </a:solidFill>
            </a:endParaRPr>
          </a:p>
        </p:txBody>
      </p:sp>
      <p:sp>
        <p:nvSpPr>
          <p:cNvPr id="18" name="Content Placeholder 2">
            <a:extLst>
              <a:ext uri="{FF2B5EF4-FFF2-40B4-BE49-F238E27FC236}">
                <a16:creationId xmlns:a16="http://schemas.microsoft.com/office/drawing/2014/main" id="{58E736AB-36AF-534D-843F-BA0D220F2008}"/>
              </a:ext>
            </a:extLst>
          </p:cNvPr>
          <p:cNvSpPr txBox="1">
            <a:spLocks/>
          </p:cNvSpPr>
          <p:nvPr/>
        </p:nvSpPr>
        <p:spPr>
          <a:xfrm>
            <a:off x="6124785" y="5906145"/>
            <a:ext cx="2484361" cy="369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Strive Peak Flow Meter</a:t>
            </a:r>
            <a:endParaRPr lang="en-US" sz="1700" dirty="0">
              <a:solidFill>
                <a:srgbClr val="FF0000"/>
              </a:solidFill>
            </a:endParaRPr>
          </a:p>
          <a:p>
            <a:pPr marL="0" indent="0">
              <a:buNone/>
            </a:pPr>
            <a:endParaRPr lang="en-US" dirty="0">
              <a:solidFill>
                <a:srgbClr val="FF0000"/>
              </a:solidFill>
            </a:endParaRPr>
          </a:p>
        </p:txBody>
      </p:sp>
      <p:sp>
        <p:nvSpPr>
          <p:cNvPr id="19" name="Content Placeholder 2">
            <a:extLst>
              <a:ext uri="{FF2B5EF4-FFF2-40B4-BE49-F238E27FC236}">
                <a16:creationId xmlns:a16="http://schemas.microsoft.com/office/drawing/2014/main" id="{0C8B9028-8451-F04E-A64A-61E941871492}"/>
              </a:ext>
            </a:extLst>
          </p:cNvPr>
          <p:cNvSpPr txBox="1">
            <a:spLocks/>
          </p:cNvSpPr>
          <p:nvPr/>
        </p:nvSpPr>
        <p:spPr>
          <a:xfrm>
            <a:off x="9379029" y="3433663"/>
            <a:ext cx="2283702" cy="369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MC300 Nebulizer</a:t>
            </a:r>
            <a:br>
              <a:rPr lang="en-US" sz="1600" dirty="0"/>
            </a:br>
            <a:r>
              <a:rPr lang="en-US" sz="1600" i="1" dirty="0"/>
              <a:t>Mouthpiece and tubing</a:t>
            </a:r>
          </a:p>
          <a:p>
            <a:pPr marL="0" indent="0">
              <a:buNone/>
            </a:pPr>
            <a:endParaRPr lang="en-US" sz="1600" dirty="0"/>
          </a:p>
        </p:txBody>
      </p:sp>
      <p:pic>
        <p:nvPicPr>
          <p:cNvPr id="22" name="Picture 21">
            <a:extLst>
              <a:ext uri="{FF2B5EF4-FFF2-40B4-BE49-F238E27FC236}">
                <a16:creationId xmlns:a16="http://schemas.microsoft.com/office/drawing/2014/main" id="{CB9739B4-7C36-0F4D-940B-3B1654D1CD6A}"/>
              </a:ext>
            </a:extLst>
          </p:cNvPr>
          <p:cNvPicPr>
            <a:picLocks noChangeAspect="1"/>
          </p:cNvPicPr>
          <p:nvPr/>
        </p:nvPicPr>
        <p:blipFill rotWithShape="1">
          <a:blip r:embed="rId10"/>
          <a:srcRect t="2319"/>
          <a:stretch/>
        </p:blipFill>
        <p:spPr>
          <a:xfrm>
            <a:off x="9890211" y="4135013"/>
            <a:ext cx="1057767" cy="1653184"/>
          </a:xfrm>
          <a:prstGeom prst="rect">
            <a:avLst/>
          </a:prstGeom>
        </p:spPr>
      </p:pic>
      <p:sp>
        <p:nvSpPr>
          <p:cNvPr id="23" name="Content Placeholder 2">
            <a:extLst>
              <a:ext uri="{FF2B5EF4-FFF2-40B4-BE49-F238E27FC236}">
                <a16:creationId xmlns:a16="http://schemas.microsoft.com/office/drawing/2014/main" id="{64502845-21A8-DC4B-88D8-8291C9D507D2}"/>
              </a:ext>
            </a:extLst>
          </p:cNvPr>
          <p:cNvSpPr txBox="1">
            <a:spLocks/>
          </p:cNvSpPr>
          <p:nvPr/>
        </p:nvSpPr>
        <p:spPr>
          <a:xfrm>
            <a:off x="9573211" y="5906144"/>
            <a:ext cx="1799728" cy="369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Storage tote bag </a:t>
            </a:r>
            <a:endParaRPr lang="en-US" sz="1600" i="1" dirty="0"/>
          </a:p>
          <a:p>
            <a:pPr marL="0" indent="0">
              <a:buNone/>
            </a:pPr>
            <a:endParaRPr lang="en-US" sz="1600" dirty="0"/>
          </a:p>
        </p:txBody>
      </p:sp>
    </p:spTree>
    <p:extLst>
      <p:ext uri="{BB962C8B-B14F-4D97-AF65-F5344CB8AC3E}">
        <p14:creationId xmlns:p14="http://schemas.microsoft.com/office/powerpoint/2010/main" val="298620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C73B77-BC01-E096-31D1-CB44316E301F}"/>
              </a:ext>
            </a:extLst>
          </p:cNvPr>
          <p:cNvSpPr txBox="1"/>
          <p:nvPr/>
        </p:nvSpPr>
        <p:spPr>
          <a:xfrm>
            <a:off x="360496" y="449049"/>
            <a:ext cx="11588487" cy="769441"/>
          </a:xfrm>
          <a:prstGeom prst="rect">
            <a:avLst/>
          </a:prstGeom>
          <a:noFill/>
        </p:spPr>
        <p:txBody>
          <a:bodyPr wrap="square" rtlCol="0">
            <a:spAutoFit/>
          </a:bodyPr>
          <a:lstStyle/>
          <a:p>
            <a:pPr algn="ctr"/>
            <a:r>
              <a:rPr lang="en-US" sz="4400" b="1" dirty="0">
                <a:solidFill>
                  <a:schemeClr val="bg1"/>
                </a:solidFill>
              </a:rPr>
              <a:t>The RESCUE Portal</a:t>
            </a:r>
          </a:p>
        </p:txBody>
      </p:sp>
      <p:pic>
        <p:nvPicPr>
          <p:cNvPr id="7" name="Picture 6">
            <a:extLst>
              <a:ext uri="{FF2B5EF4-FFF2-40B4-BE49-F238E27FC236}">
                <a16:creationId xmlns:a16="http://schemas.microsoft.com/office/drawing/2014/main" id="{67DE1C75-3184-8042-8116-139086440BEA}"/>
              </a:ext>
            </a:extLst>
          </p:cNvPr>
          <p:cNvPicPr>
            <a:picLocks noChangeAspect="1"/>
          </p:cNvPicPr>
          <p:nvPr/>
        </p:nvPicPr>
        <p:blipFill>
          <a:blip r:embed="rId3"/>
          <a:stretch>
            <a:fillRect/>
          </a:stretch>
        </p:blipFill>
        <p:spPr>
          <a:xfrm>
            <a:off x="689919" y="1499990"/>
            <a:ext cx="10301468" cy="4957512"/>
          </a:xfrm>
          <a:prstGeom prst="rect">
            <a:avLst/>
          </a:prstGeom>
        </p:spPr>
      </p:pic>
    </p:spTree>
    <p:extLst>
      <p:ext uri="{BB962C8B-B14F-4D97-AF65-F5344CB8AC3E}">
        <p14:creationId xmlns:p14="http://schemas.microsoft.com/office/powerpoint/2010/main" val="40262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9E69F1-E383-2A4D-B0F8-8434BDA85ABD}"/>
              </a:ext>
            </a:extLst>
          </p:cNvPr>
          <p:cNvSpPr>
            <a:spLocks noGrp="1"/>
          </p:cNvSpPr>
          <p:nvPr>
            <p:ph idx="1"/>
          </p:nvPr>
        </p:nvSpPr>
        <p:spPr>
          <a:xfrm>
            <a:off x="577780" y="1796879"/>
            <a:ext cx="7081028" cy="4351338"/>
          </a:xfrm>
        </p:spPr>
        <p:txBody>
          <a:bodyPr/>
          <a:lstStyle/>
          <a:p>
            <a:pPr marL="609585" indent="-609585"/>
            <a:r>
              <a:rPr lang="en-US" b="0" dirty="0"/>
              <a:t>National office founded in 1953</a:t>
            </a:r>
          </a:p>
          <a:p>
            <a:pPr marL="609585" indent="-609585"/>
            <a:r>
              <a:rPr lang="en-US" dirty="0"/>
              <a:t>St. Louis Chapter founded in 1981</a:t>
            </a:r>
            <a:endParaRPr lang="en-US" b="0" dirty="0"/>
          </a:p>
          <a:p>
            <a:pPr marL="609585" indent="-609585"/>
            <a:r>
              <a:rPr lang="en-US" dirty="0"/>
              <a:t>BREATH Program </a:t>
            </a:r>
          </a:p>
          <a:p>
            <a:pPr marL="1066785" lvl="1" indent="-609585"/>
            <a:r>
              <a:rPr lang="en-US" dirty="0"/>
              <a:t>Legacy prescription assistance program</a:t>
            </a:r>
          </a:p>
          <a:p>
            <a:pPr marL="609585" indent="-609585"/>
            <a:r>
              <a:rPr lang="en-US" dirty="0"/>
              <a:t>RESCUE Program</a:t>
            </a:r>
          </a:p>
          <a:p>
            <a:pPr marL="1066785" lvl="1" indent="-609585"/>
            <a:r>
              <a:rPr lang="en-US" dirty="0"/>
              <a:t>Stock albuterol program for schools in the </a:t>
            </a:r>
            <a:br>
              <a:rPr lang="en-US" dirty="0"/>
            </a:br>
            <a:r>
              <a:rPr lang="en-US" dirty="0"/>
              <a:t>St. Louis metro area </a:t>
            </a:r>
          </a:p>
          <a:p>
            <a:pPr marL="609585" indent="-609585"/>
            <a:r>
              <a:rPr lang="en-US" dirty="0"/>
              <a:t>More recently: asthma and allergy diagnosis kits </a:t>
            </a:r>
          </a:p>
        </p:txBody>
      </p:sp>
      <p:pic>
        <p:nvPicPr>
          <p:cNvPr id="7" name="Picture 6">
            <a:extLst>
              <a:ext uri="{FF2B5EF4-FFF2-40B4-BE49-F238E27FC236}">
                <a16:creationId xmlns:a16="http://schemas.microsoft.com/office/drawing/2014/main" id="{20F613B4-AC20-184E-9022-FF1D4428D593}"/>
              </a:ext>
            </a:extLst>
          </p:cNvPr>
          <p:cNvPicPr>
            <a:picLocks noChangeAspect="1"/>
          </p:cNvPicPr>
          <p:nvPr/>
        </p:nvPicPr>
        <p:blipFill>
          <a:blip r:embed="rId3"/>
          <a:stretch>
            <a:fillRect/>
          </a:stretch>
        </p:blipFill>
        <p:spPr>
          <a:xfrm>
            <a:off x="8050424" y="1920446"/>
            <a:ext cx="3412529" cy="1070597"/>
          </a:xfrm>
          <a:prstGeom prst="rect">
            <a:avLst/>
          </a:prstGeom>
        </p:spPr>
      </p:pic>
      <p:sp>
        <p:nvSpPr>
          <p:cNvPr id="8" name="Title 1">
            <a:extLst>
              <a:ext uri="{FF2B5EF4-FFF2-40B4-BE49-F238E27FC236}">
                <a16:creationId xmlns:a16="http://schemas.microsoft.com/office/drawing/2014/main" id="{501E616B-B72B-734B-B524-BCFB0DCC0E0F}"/>
              </a:ext>
            </a:extLst>
          </p:cNvPr>
          <p:cNvSpPr txBox="1">
            <a:spLocks/>
          </p:cNvSpPr>
          <p:nvPr/>
        </p:nvSpPr>
        <p:spPr>
          <a:xfrm>
            <a:off x="577780" y="236537"/>
            <a:ext cx="11036440" cy="1325563"/>
          </a:xfrm>
          <a:prstGeom prst="rect">
            <a:avLst/>
          </a:prstGeom>
          <a:solidFill>
            <a:srgbClr val="0091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AAFA History</a:t>
            </a:r>
          </a:p>
        </p:txBody>
      </p:sp>
      <p:pic>
        <p:nvPicPr>
          <p:cNvPr id="9" name="Picture 8">
            <a:extLst>
              <a:ext uri="{FF2B5EF4-FFF2-40B4-BE49-F238E27FC236}">
                <a16:creationId xmlns:a16="http://schemas.microsoft.com/office/drawing/2014/main" id="{ED225211-E09E-7C4F-B750-4F32CA0C8161}"/>
              </a:ext>
            </a:extLst>
          </p:cNvPr>
          <p:cNvPicPr>
            <a:picLocks noChangeAspect="1"/>
          </p:cNvPicPr>
          <p:nvPr/>
        </p:nvPicPr>
        <p:blipFill>
          <a:blip r:embed="rId4"/>
          <a:stretch>
            <a:fillRect/>
          </a:stretch>
        </p:blipFill>
        <p:spPr>
          <a:xfrm>
            <a:off x="8416329" y="3349389"/>
            <a:ext cx="2917907" cy="987833"/>
          </a:xfrm>
          <a:prstGeom prst="rect">
            <a:avLst/>
          </a:prstGeom>
        </p:spPr>
      </p:pic>
      <p:pic>
        <p:nvPicPr>
          <p:cNvPr id="10" name="Picture 9">
            <a:extLst>
              <a:ext uri="{FF2B5EF4-FFF2-40B4-BE49-F238E27FC236}">
                <a16:creationId xmlns:a16="http://schemas.microsoft.com/office/drawing/2014/main" id="{E2077575-6F19-4547-9807-D8CC35DA61BA}"/>
              </a:ext>
            </a:extLst>
          </p:cNvPr>
          <p:cNvPicPr>
            <a:picLocks noChangeAspect="1"/>
          </p:cNvPicPr>
          <p:nvPr/>
        </p:nvPicPr>
        <p:blipFill>
          <a:blip r:embed="rId5"/>
          <a:stretch>
            <a:fillRect/>
          </a:stretch>
        </p:blipFill>
        <p:spPr>
          <a:xfrm>
            <a:off x="8550876" y="4814695"/>
            <a:ext cx="2709152" cy="888940"/>
          </a:xfrm>
          <a:prstGeom prst="rect">
            <a:avLst/>
          </a:prstGeom>
        </p:spPr>
      </p:pic>
    </p:spTree>
    <p:extLst>
      <p:ext uri="{BB962C8B-B14F-4D97-AF65-F5344CB8AC3E}">
        <p14:creationId xmlns:p14="http://schemas.microsoft.com/office/powerpoint/2010/main" val="2398873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838200" y="243205"/>
            <a:ext cx="10515600" cy="1325563"/>
          </a:xfrm>
          <a:solidFill>
            <a:srgbClr val="009193"/>
          </a:solidFill>
        </p:spPr>
        <p:txBody>
          <a:bodyPr>
            <a:normAutofit/>
          </a:bodyPr>
          <a:lstStyle/>
          <a:p>
            <a:pPr algn="ctr"/>
            <a:r>
              <a:rPr lang="en-US" b="1" dirty="0">
                <a:solidFill>
                  <a:schemeClr val="bg1"/>
                </a:solidFill>
              </a:rPr>
              <a:t>RESCUE Portal</a:t>
            </a:r>
          </a:p>
        </p:txBody>
      </p:sp>
      <p:sp>
        <p:nvSpPr>
          <p:cNvPr id="4" name="Content Placeholder 2">
            <a:extLst>
              <a:ext uri="{FF2B5EF4-FFF2-40B4-BE49-F238E27FC236}">
                <a16:creationId xmlns:a16="http://schemas.microsoft.com/office/drawing/2014/main" id="{BAD200A5-8FB9-BF40-940D-FB8DA20A162A}"/>
              </a:ext>
            </a:extLst>
          </p:cNvPr>
          <p:cNvSpPr txBox="1">
            <a:spLocks/>
          </p:cNvSpPr>
          <p:nvPr/>
        </p:nvSpPr>
        <p:spPr>
          <a:xfrm>
            <a:off x="838200" y="2364084"/>
            <a:ext cx="10515600" cy="3944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dirty="0"/>
              <a:t>If you’ve already filled out a Nurse Profile: Register for RESCUE Connect</a:t>
            </a:r>
          </a:p>
          <a:p>
            <a:pPr marL="514350" indent="-514350">
              <a:buAutoNum type="arabicPeriod"/>
            </a:pPr>
            <a:r>
              <a:rPr lang="en-US" dirty="0"/>
              <a:t>If you haven’t yet filled out a Nurse Profile, we can do it for you TODAY. </a:t>
            </a:r>
          </a:p>
          <a:p>
            <a:pPr marL="514350" indent="-514350">
              <a:buAutoNum type="arabicPeriod"/>
            </a:pPr>
            <a:r>
              <a:rPr lang="en-US" dirty="0"/>
              <a:t>Register for RESCUE Connect Portal</a:t>
            </a:r>
          </a:p>
          <a:p>
            <a:pPr marL="514350" indent="-514350">
              <a:buAutoNum type="arabicPeriod"/>
            </a:pPr>
            <a:r>
              <a:rPr lang="en-US" dirty="0"/>
              <a:t>Report Usage on RESCUE Connect</a:t>
            </a:r>
          </a:p>
        </p:txBody>
      </p:sp>
      <p:sp>
        <p:nvSpPr>
          <p:cNvPr id="5" name="Content Placeholder 2">
            <a:extLst>
              <a:ext uri="{FF2B5EF4-FFF2-40B4-BE49-F238E27FC236}">
                <a16:creationId xmlns:a16="http://schemas.microsoft.com/office/drawing/2014/main" id="{0658518D-F568-804D-88DF-7993A4A8874D}"/>
              </a:ext>
            </a:extLst>
          </p:cNvPr>
          <p:cNvSpPr txBox="1">
            <a:spLocks/>
          </p:cNvSpPr>
          <p:nvPr/>
        </p:nvSpPr>
        <p:spPr>
          <a:xfrm>
            <a:off x="3686724" y="1756867"/>
            <a:ext cx="4818551" cy="6072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2"/>
                </a:solidFill>
              </a:rPr>
              <a:t>https://</a:t>
            </a:r>
            <a:r>
              <a:rPr lang="en-US" dirty="0" err="1">
                <a:solidFill>
                  <a:schemeClr val="tx2"/>
                </a:solidFill>
              </a:rPr>
              <a:t>bit.ly</a:t>
            </a:r>
            <a:r>
              <a:rPr lang="en-US" dirty="0">
                <a:solidFill>
                  <a:schemeClr val="tx2"/>
                </a:solidFill>
              </a:rPr>
              <a:t>/RESCUE-MO-Nurse</a:t>
            </a:r>
          </a:p>
        </p:txBody>
      </p:sp>
    </p:spTree>
    <p:extLst>
      <p:ext uri="{BB962C8B-B14F-4D97-AF65-F5344CB8AC3E}">
        <p14:creationId xmlns:p14="http://schemas.microsoft.com/office/powerpoint/2010/main" val="3366363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532434" y="243205"/>
            <a:ext cx="4698357" cy="1325563"/>
          </a:xfrm>
          <a:solidFill>
            <a:srgbClr val="009193"/>
          </a:solidFill>
        </p:spPr>
        <p:txBody>
          <a:bodyPr>
            <a:normAutofit/>
          </a:bodyPr>
          <a:lstStyle/>
          <a:p>
            <a:pPr algn="ctr"/>
            <a:r>
              <a:rPr lang="en-US" b="1" dirty="0">
                <a:solidFill>
                  <a:schemeClr val="bg1"/>
                </a:solidFill>
              </a:rPr>
              <a:t>MOU Agreement</a:t>
            </a:r>
          </a:p>
        </p:txBody>
      </p:sp>
      <p:sp>
        <p:nvSpPr>
          <p:cNvPr id="6" name="Content Placeholder 2">
            <a:extLst>
              <a:ext uri="{FF2B5EF4-FFF2-40B4-BE49-F238E27FC236}">
                <a16:creationId xmlns:a16="http://schemas.microsoft.com/office/drawing/2014/main" id="{C8989582-39AD-3C46-829E-7B7782CC8933}"/>
              </a:ext>
            </a:extLst>
          </p:cNvPr>
          <p:cNvSpPr txBox="1">
            <a:spLocks/>
          </p:cNvSpPr>
          <p:nvPr/>
        </p:nvSpPr>
        <p:spPr>
          <a:xfrm>
            <a:off x="6748041" y="2639084"/>
            <a:ext cx="4700286" cy="279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tx2"/>
              </a:solidFill>
            </a:endParaRPr>
          </a:p>
        </p:txBody>
      </p:sp>
      <p:sp>
        <p:nvSpPr>
          <p:cNvPr id="12" name="Content Placeholder 2">
            <a:extLst>
              <a:ext uri="{FF2B5EF4-FFF2-40B4-BE49-F238E27FC236}">
                <a16:creationId xmlns:a16="http://schemas.microsoft.com/office/drawing/2014/main" id="{A799991D-3956-E14E-862B-F8E37BE45385}"/>
              </a:ext>
            </a:extLst>
          </p:cNvPr>
          <p:cNvSpPr txBox="1">
            <a:spLocks/>
          </p:cNvSpPr>
          <p:nvPr/>
        </p:nvSpPr>
        <p:spPr>
          <a:xfrm>
            <a:off x="6875362" y="298769"/>
            <a:ext cx="4818551" cy="60721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2"/>
                </a:solidFill>
              </a:rPr>
              <a:t>https://</a:t>
            </a:r>
            <a:r>
              <a:rPr lang="en-US" dirty="0" err="1">
                <a:solidFill>
                  <a:schemeClr val="tx2"/>
                </a:solidFill>
              </a:rPr>
              <a:t>bit.ly</a:t>
            </a:r>
            <a:r>
              <a:rPr lang="en-US" dirty="0">
                <a:solidFill>
                  <a:schemeClr val="tx2"/>
                </a:solidFill>
              </a:rPr>
              <a:t>/RESCUE-MO-Nurse</a:t>
            </a:r>
          </a:p>
        </p:txBody>
      </p:sp>
      <p:pic>
        <p:nvPicPr>
          <p:cNvPr id="4" name="Picture 3">
            <a:extLst>
              <a:ext uri="{FF2B5EF4-FFF2-40B4-BE49-F238E27FC236}">
                <a16:creationId xmlns:a16="http://schemas.microsoft.com/office/drawing/2014/main" id="{57EFF906-9312-B441-BE5C-41B44AC1CE99}"/>
              </a:ext>
            </a:extLst>
          </p:cNvPr>
          <p:cNvPicPr>
            <a:picLocks noChangeAspect="1"/>
          </p:cNvPicPr>
          <p:nvPr/>
        </p:nvPicPr>
        <p:blipFill rotWithShape="1">
          <a:blip r:embed="rId3"/>
          <a:srcRect l="2591" r="2231" b="4132"/>
          <a:stretch/>
        </p:blipFill>
        <p:spPr>
          <a:xfrm>
            <a:off x="913814" y="1214623"/>
            <a:ext cx="11243350" cy="5537052"/>
          </a:xfrm>
          <a:prstGeom prst="rect">
            <a:avLst/>
          </a:prstGeom>
        </p:spPr>
      </p:pic>
    </p:spTree>
    <p:extLst>
      <p:ext uri="{BB962C8B-B14F-4D97-AF65-F5344CB8AC3E}">
        <p14:creationId xmlns:p14="http://schemas.microsoft.com/office/powerpoint/2010/main" val="511531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7407797" y="243205"/>
            <a:ext cx="4537276" cy="4270922"/>
          </a:xfrm>
          <a:solidFill>
            <a:srgbClr val="009193"/>
          </a:solidFill>
        </p:spPr>
        <p:txBody>
          <a:bodyPr>
            <a:normAutofit/>
          </a:bodyPr>
          <a:lstStyle/>
          <a:p>
            <a:pPr algn="ctr"/>
            <a:r>
              <a:rPr lang="en-US" b="1" dirty="0">
                <a:solidFill>
                  <a:schemeClr val="bg1"/>
                </a:solidFill>
              </a:rPr>
              <a:t>AAFA Undesignated Asthma Medication Reporting Form</a:t>
            </a:r>
          </a:p>
        </p:txBody>
      </p:sp>
      <p:sp>
        <p:nvSpPr>
          <p:cNvPr id="6" name="Content Placeholder 2">
            <a:extLst>
              <a:ext uri="{FF2B5EF4-FFF2-40B4-BE49-F238E27FC236}">
                <a16:creationId xmlns:a16="http://schemas.microsoft.com/office/drawing/2014/main" id="{C8989582-39AD-3C46-829E-7B7782CC8933}"/>
              </a:ext>
            </a:extLst>
          </p:cNvPr>
          <p:cNvSpPr txBox="1">
            <a:spLocks/>
          </p:cNvSpPr>
          <p:nvPr/>
        </p:nvSpPr>
        <p:spPr>
          <a:xfrm>
            <a:off x="6748041" y="2639084"/>
            <a:ext cx="4700286" cy="279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tx2"/>
              </a:solidFill>
            </a:endParaRPr>
          </a:p>
        </p:txBody>
      </p:sp>
      <p:pic>
        <p:nvPicPr>
          <p:cNvPr id="4" name="Picture 3">
            <a:extLst>
              <a:ext uri="{FF2B5EF4-FFF2-40B4-BE49-F238E27FC236}">
                <a16:creationId xmlns:a16="http://schemas.microsoft.com/office/drawing/2014/main" id="{BF4E3DAB-E34F-E44A-9E1C-BFBC07A0A2D7}"/>
              </a:ext>
            </a:extLst>
          </p:cNvPr>
          <p:cNvPicPr>
            <a:picLocks noChangeAspect="1"/>
          </p:cNvPicPr>
          <p:nvPr/>
        </p:nvPicPr>
        <p:blipFill rotWithShape="1">
          <a:blip r:embed="rId3"/>
          <a:srcRect r="5539"/>
          <a:stretch/>
        </p:blipFill>
        <p:spPr>
          <a:xfrm>
            <a:off x="187330" y="243205"/>
            <a:ext cx="6282918" cy="6408393"/>
          </a:xfrm>
          <a:prstGeom prst="rect">
            <a:avLst/>
          </a:prstGeom>
        </p:spPr>
      </p:pic>
    </p:spTree>
    <p:extLst>
      <p:ext uri="{BB962C8B-B14F-4D97-AF65-F5344CB8AC3E}">
        <p14:creationId xmlns:p14="http://schemas.microsoft.com/office/powerpoint/2010/main" val="2840367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8079129" y="243205"/>
            <a:ext cx="3865944" cy="5058000"/>
          </a:xfrm>
          <a:solidFill>
            <a:srgbClr val="009193"/>
          </a:solidFill>
        </p:spPr>
        <p:txBody>
          <a:bodyPr>
            <a:normAutofit/>
          </a:bodyPr>
          <a:lstStyle/>
          <a:p>
            <a:pPr algn="ctr"/>
            <a:r>
              <a:rPr lang="en-US" b="1" dirty="0">
                <a:solidFill>
                  <a:schemeClr val="bg1"/>
                </a:solidFill>
              </a:rPr>
              <a:t>AAFA Undesignated Asthma Medication Reporting Form</a:t>
            </a:r>
          </a:p>
        </p:txBody>
      </p:sp>
      <p:sp>
        <p:nvSpPr>
          <p:cNvPr id="6" name="Content Placeholder 2">
            <a:extLst>
              <a:ext uri="{FF2B5EF4-FFF2-40B4-BE49-F238E27FC236}">
                <a16:creationId xmlns:a16="http://schemas.microsoft.com/office/drawing/2014/main" id="{C8989582-39AD-3C46-829E-7B7782CC8933}"/>
              </a:ext>
            </a:extLst>
          </p:cNvPr>
          <p:cNvSpPr txBox="1">
            <a:spLocks/>
          </p:cNvSpPr>
          <p:nvPr/>
        </p:nvSpPr>
        <p:spPr>
          <a:xfrm>
            <a:off x="6748041" y="2639084"/>
            <a:ext cx="4700286" cy="279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tx2"/>
              </a:solidFill>
            </a:endParaRPr>
          </a:p>
        </p:txBody>
      </p:sp>
      <p:pic>
        <p:nvPicPr>
          <p:cNvPr id="4" name="Picture 3">
            <a:extLst>
              <a:ext uri="{FF2B5EF4-FFF2-40B4-BE49-F238E27FC236}">
                <a16:creationId xmlns:a16="http://schemas.microsoft.com/office/drawing/2014/main" id="{9FDAD54E-7291-AC48-8F42-00D24E3F2D42}"/>
              </a:ext>
            </a:extLst>
          </p:cNvPr>
          <p:cNvPicPr>
            <a:picLocks noChangeAspect="1"/>
          </p:cNvPicPr>
          <p:nvPr/>
        </p:nvPicPr>
        <p:blipFill rotWithShape="1">
          <a:blip r:embed="rId3"/>
          <a:srcRect l="1831" r="10301"/>
          <a:stretch/>
        </p:blipFill>
        <p:spPr>
          <a:xfrm>
            <a:off x="451412" y="150471"/>
            <a:ext cx="6380356" cy="6585995"/>
          </a:xfrm>
          <a:prstGeom prst="rect">
            <a:avLst/>
          </a:prstGeom>
        </p:spPr>
      </p:pic>
    </p:spTree>
    <p:extLst>
      <p:ext uri="{BB962C8B-B14F-4D97-AF65-F5344CB8AC3E}">
        <p14:creationId xmlns:p14="http://schemas.microsoft.com/office/powerpoint/2010/main" val="1144455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70CF8-CF5C-42B7-9969-0E038D838C41}"/>
              </a:ext>
            </a:extLst>
          </p:cNvPr>
          <p:cNvSpPr>
            <a:spLocks noGrp="1"/>
          </p:cNvSpPr>
          <p:nvPr>
            <p:ph type="title"/>
          </p:nvPr>
        </p:nvSpPr>
        <p:spPr>
          <a:xfrm>
            <a:off x="7847635" y="243205"/>
            <a:ext cx="4097438" cy="5740906"/>
          </a:xfrm>
          <a:solidFill>
            <a:srgbClr val="009193"/>
          </a:solidFill>
        </p:spPr>
        <p:txBody>
          <a:bodyPr>
            <a:normAutofit/>
          </a:bodyPr>
          <a:lstStyle/>
          <a:p>
            <a:pPr algn="ctr"/>
            <a:r>
              <a:rPr lang="en-US" b="1" dirty="0">
                <a:solidFill>
                  <a:schemeClr val="bg1"/>
                </a:solidFill>
              </a:rPr>
              <a:t>AAFA Undesignated Asthma Medication Reporting Form</a:t>
            </a:r>
          </a:p>
        </p:txBody>
      </p:sp>
      <p:sp>
        <p:nvSpPr>
          <p:cNvPr id="6" name="Content Placeholder 2">
            <a:extLst>
              <a:ext uri="{FF2B5EF4-FFF2-40B4-BE49-F238E27FC236}">
                <a16:creationId xmlns:a16="http://schemas.microsoft.com/office/drawing/2014/main" id="{C8989582-39AD-3C46-829E-7B7782CC8933}"/>
              </a:ext>
            </a:extLst>
          </p:cNvPr>
          <p:cNvSpPr txBox="1">
            <a:spLocks/>
          </p:cNvSpPr>
          <p:nvPr/>
        </p:nvSpPr>
        <p:spPr>
          <a:xfrm>
            <a:off x="6748041" y="2639084"/>
            <a:ext cx="4700286" cy="279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tx2"/>
              </a:solidFill>
            </a:endParaRPr>
          </a:p>
        </p:txBody>
      </p:sp>
      <p:pic>
        <p:nvPicPr>
          <p:cNvPr id="4" name="Picture 3">
            <a:extLst>
              <a:ext uri="{FF2B5EF4-FFF2-40B4-BE49-F238E27FC236}">
                <a16:creationId xmlns:a16="http://schemas.microsoft.com/office/drawing/2014/main" id="{49B8BECC-6A3F-1243-80A1-EF57E25D0147}"/>
              </a:ext>
            </a:extLst>
          </p:cNvPr>
          <p:cNvPicPr>
            <a:picLocks noChangeAspect="1"/>
          </p:cNvPicPr>
          <p:nvPr/>
        </p:nvPicPr>
        <p:blipFill>
          <a:blip r:embed="rId3"/>
          <a:stretch>
            <a:fillRect/>
          </a:stretch>
        </p:blipFill>
        <p:spPr>
          <a:xfrm>
            <a:off x="350550" y="243205"/>
            <a:ext cx="7221870" cy="6360289"/>
          </a:xfrm>
          <a:prstGeom prst="rect">
            <a:avLst/>
          </a:prstGeom>
        </p:spPr>
      </p:pic>
    </p:spTree>
    <p:extLst>
      <p:ext uri="{BB962C8B-B14F-4D97-AF65-F5344CB8AC3E}">
        <p14:creationId xmlns:p14="http://schemas.microsoft.com/office/powerpoint/2010/main" val="2874917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8E43-7121-4576-8DE1-32F184EC590B}"/>
              </a:ext>
            </a:extLst>
          </p:cNvPr>
          <p:cNvSpPr>
            <a:spLocks noGrp="1"/>
          </p:cNvSpPr>
          <p:nvPr>
            <p:ph type="title"/>
          </p:nvPr>
        </p:nvSpPr>
        <p:spPr>
          <a:xfrm>
            <a:off x="838200" y="2175390"/>
            <a:ext cx="10515600" cy="1325563"/>
          </a:xfrm>
          <a:solidFill>
            <a:srgbClr val="009193"/>
          </a:solidFill>
        </p:spPr>
        <p:txBody>
          <a:bodyPr/>
          <a:lstStyle/>
          <a:p>
            <a:pPr algn="ctr"/>
            <a:r>
              <a:rPr lang="en-US" b="1" dirty="0">
                <a:solidFill>
                  <a:schemeClr val="bg1"/>
                </a:solidFill>
              </a:rPr>
              <a:t>Questions?</a:t>
            </a:r>
          </a:p>
        </p:txBody>
      </p:sp>
      <p:sp>
        <p:nvSpPr>
          <p:cNvPr id="3" name="Content Placeholder 2">
            <a:extLst>
              <a:ext uri="{FF2B5EF4-FFF2-40B4-BE49-F238E27FC236}">
                <a16:creationId xmlns:a16="http://schemas.microsoft.com/office/drawing/2014/main" id="{79AE10F8-51DF-EA48-B476-F34F6ED21FCC}"/>
              </a:ext>
            </a:extLst>
          </p:cNvPr>
          <p:cNvSpPr txBox="1">
            <a:spLocks/>
          </p:cNvSpPr>
          <p:nvPr/>
        </p:nvSpPr>
        <p:spPr>
          <a:xfrm>
            <a:off x="838200" y="3709852"/>
            <a:ext cx="10744200" cy="1479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solidFill>
                  <a:schemeClr val="tx2"/>
                </a:solidFill>
              </a:rPr>
              <a:t>rescue@aafastl.org</a:t>
            </a:r>
            <a:endParaRPr lang="en-US" dirty="0">
              <a:solidFill>
                <a:schemeClr val="tx2"/>
              </a:solidFill>
            </a:endParaRPr>
          </a:p>
        </p:txBody>
      </p:sp>
    </p:spTree>
    <p:extLst>
      <p:ext uri="{BB962C8B-B14F-4D97-AF65-F5344CB8AC3E}">
        <p14:creationId xmlns:p14="http://schemas.microsoft.com/office/powerpoint/2010/main" val="347354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91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09FA-BDF6-55A8-6BF5-1CB7E31717B1}"/>
              </a:ext>
            </a:extLst>
          </p:cNvPr>
          <p:cNvSpPr>
            <a:spLocks noGrp="1"/>
          </p:cNvSpPr>
          <p:nvPr>
            <p:ph type="title"/>
          </p:nvPr>
        </p:nvSpPr>
        <p:spPr>
          <a:xfrm>
            <a:off x="0" y="0"/>
            <a:ext cx="12192000" cy="1387475"/>
          </a:xfrm>
        </p:spPr>
        <p:txBody>
          <a:bodyPr>
            <a:normAutofit/>
          </a:bodyPr>
          <a:lstStyle/>
          <a:p>
            <a:pPr algn="ctr"/>
            <a:r>
              <a:rPr lang="en-US" b="1" dirty="0">
                <a:solidFill>
                  <a:schemeClr val="bg1"/>
                </a:solidFill>
                <a:latin typeface="+mn-lt"/>
              </a:rPr>
              <a:t>Stock Albuterol in America</a:t>
            </a:r>
            <a:endParaRPr lang="en-US" sz="3600" b="1" dirty="0">
              <a:solidFill>
                <a:schemeClr val="bg1"/>
              </a:solidFill>
              <a:latin typeface="+mn-lt"/>
            </a:endParaRPr>
          </a:p>
        </p:txBody>
      </p:sp>
      <p:pic>
        <p:nvPicPr>
          <p:cNvPr id="5" name="Picture 4" descr="A person pouring a inhaler into a child's face&#10;&#10;Description automatically generated">
            <a:extLst>
              <a:ext uri="{FF2B5EF4-FFF2-40B4-BE49-F238E27FC236}">
                <a16:creationId xmlns:a16="http://schemas.microsoft.com/office/drawing/2014/main" id="{4395EA03-9AC1-8165-61E6-1229B6024482}"/>
              </a:ext>
            </a:extLst>
          </p:cNvPr>
          <p:cNvPicPr>
            <a:picLocks noChangeAspect="1"/>
          </p:cNvPicPr>
          <p:nvPr/>
        </p:nvPicPr>
        <p:blipFill>
          <a:blip r:embed="rId2"/>
          <a:stretch>
            <a:fillRect/>
          </a:stretch>
        </p:blipFill>
        <p:spPr>
          <a:xfrm>
            <a:off x="2384442" y="1387475"/>
            <a:ext cx="7346298" cy="4897532"/>
          </a:xfrm>
          <a:prstGeom prst="rect">
            <a:avLst/>
          </a:prstGeom>
        </p:spPr>
      </p:pic>
    </p:spTree>
    <p:extLst>
      <p:ext uri="{BB962C8B-B14F-4D97-AF65-F5344CB8AC3E}">
        <p14:creationId xmlns:p14="http://schemas.microsoft.com/office/powerpoint/2010/main" val="2396363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9414E38-6F3B-BF4B-B1BD-2BCD5ECC9A59}"/>
              </a:ext>
            </a:extLst>
          </p:cNvPr>
          <p:cNvSpPr>
            <a:spLocks noGrp="1"/>
          </p:cNvSpPr>
          <p:nvPr>
            <p:ph idx="1"/>
          </p:nvPr>
        </p:nvSpPr>
        <p:spPr>
          <a:xfrm>
            <a:off x="852616" y="1865870"/>
            <a:ext cx="10490886" cy="3892379"/>
          </a:xfrm>
        </p:spPr>
        <p:txBody>
          <a:bodyPr>
            <a:normAutofit/>
          </a:bodyPr>
          <a:lstStyle/>
          <a:p>
            <a:pPr marL="0" indent="0">
              <a:buNone/>
            </a:pPr>
            <a:endParaRPr lang="en-US" sz="1200" b="0" dirty="0"/>
          </a:p>
          <a:p>
            <a:pPr marL="609585" indent="-609585"/>
            <a:r>
              <a:rPr lang="en-US" b="0" dirty="0"/>
              <a:t>Jan 2021, </a:t>
            </a:r>
            <a:r>
              <a:rPr lang="en-US" b="1" dirty="0"/>
              <a:t>School-Based Allergies and Asthma Management Program Act</a:t>
            </a:r>
            <a:r>
              <a:rPr lang="en-US" dirty="0"/>
              <a:t> became law</a:t>
            </a:r>
          </a:p>
          <a:p>
            <a:pPr marL="609585" indent="-609585"/>
            <a:r>
              <a:rPr lang="en-US" dirty="0"/>
              <a:t>Encourages states to improve allergy and asthma care in schools by giving preference for federal grants to states that adopt certain management programs and policies. </a:t>
            </a:r>
          </a:p>
        </p:txBody>
      </p:sp>
      <p:sp>
        <p:nvSpPr>
          <p:cNvPr id="7" name="Title 1">
            <a:extLst>
              <a:ext uri="{FF2B5EF4-FFF2-40B4-BE49-F238E27FC236}">
                <a16:creationId xmlns:a16="http://schemas.microsoft.com/office/drawing/2014/main" id="{150713EB-A30B-D04E-ADCC-1FC7BBB7417A}"/>
              </a:ext>
            </a:extLst>
          </p:cNvPr>
          <p:cNvSpPr txBox="1">
            <a:spLocks/>
          </p:cNvSpPr>
          <p:nvPr/>
        </p:nvSpPr>
        <p:spPr>
          <a:xfrm>
            <a:off x="331572" y="540307"/>
            <a:ext cx="11348793" cy="1325563"/>
          </a:xfrm>
          <a:prstGeom prst="rect">
            <a:avLst/>
          </a:prstGeom>
          <a:solidFill>
            <a:srgbClr val="009193"/>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HR 2468 </a:t>
            </a:r>
            <a:br>
              <a:rPr lang="en-US" sz="3600" b="1" dirty="0">
                <a:solidFill>
                  <a:schemeClr val="bg1"/>
                </a:solidFill>
                <a:latin typeface="+mn-lt"/>
              </a:rPr>
            </a:br>
            <a:r>
              <a:rPr lang="en-US" sz="3600" b="1" dirty="0">
                <a:solidFill>
                  <a:schemeClr val="bg1"/>
                </a:solidFill>
                <a:latin typeface="+mn-lt"/>
              </a:rPr>
              <a:t>School-Based Allergies and Asthma Management Program Act</a:t>
            </a:r>
          </a:p>
        </p:txBody>
      </p:sp>
    </p:spTree>
    <p:extLst>
      <p:ext uri="{BB962C8B-B14F-4D97-AF65-F5344CB8AC3E}">
        <p14:creationId xmlns:p14="http://schemas.microsoft.com/office/powerpoint/2010/main" val="141160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9414E38-6F3B-BF4B-B1BD-2BCD5ECC9A59}"/>
              </a:ext>
            </a:extLst>
          </p:cNvPr>
          <p:cNvSpPr>
            <a:spLocks noGrp="1"/>
          </p:cNvSpPr>
          <p:nvPr>
            <p:ph idx="1"/>
          </p:nvPr>
        </p:nvSpPr>
        <p:spPr>
          <a:xfrm>
            <a:off x="755136" y="2187146"/>
            <a:ext cx="10900516" cy="3805882"/>
          </a:xfrm>
        </p:spPr>
        <p:txBody>
          <a:bodyPr>
            <a:normAutofit/>
          </a:bodyPr>
          <a:lstStyle/>
          <a:p>
            <a:pPr marL="0" indent="0">
              <a:buNone/>
            </a:pPr>
            <a:endParaRPr lang="en-US" sz="1200" b="0" dirty="0"/>
          </a:p>
          <a:p>
            <a:pPr marL="0" indent="0">
              <a:buNone/>
            </a:pPr>
            <a:r>
              <a:rPr lang="en-US" dirty="0"/>
              <a:t>States can earn financial rewards for putting the following in place:</a:t>
            </a:r>
          </a:p>
          <a:p>
            <a:pPr marL="914400" lvl="1" indent="-450850">
              <a:buFont typeface="Wingdings" pitchFamily="2" charset="2"/>
              <a:buChar char="Ø"/>
            </a:pPr>
            <a:r>
              <a:rPr lang="en-US" dirty="0"/>
              <a:t>Methods </a:t>
            </a:r>
            <a:r>
              <a:rPr lang="en-US" b="1" dirty="0"/>
              <a:t>to identify all students who have allergies or asthma</a:t>
            </a:r>
          </a:p>
          <a:p>
            <a:pPr marL="914400" lvl="1" indent="-450850">
              <a:buFont typeface="Wingdings" pitchFamily="2" charset="2"/>
              <a:buChar char="Ø"/>
            </a:pPr>
            <a:r>
              <a:rPr lang="en-US" dirty="0"/>
              <a:t>Create individual student action plans</a:t>
            </a:r>
          </a:p>
          <a:p>
            <a:pPr marL="914400" lvl="1" indent="-450850">
              <a:buFont typeface="Wingdings" pitchFamily="2" charset="2"/>
              <a:buChar char="Ø"/>
            </a:pPr>
            <a:r>
              <a:rPr lang="en-US" dirty="0"/>
              <a:t>Require school nurses or on-site trained staff during operating hours to </a:t>
            </a:r>
            <a:r>
              <a:rPr lang="en-US" b="1" dirty="0"/>
              <a:t>administer medicines for both asthma and allergies</a:t>
            </a:r>
          </a:p>
          <a:p>
            <a:pPr marL="914400" lvl="1" indent="-450850">
              <a:buFont typeface="Wingdings" pitchFamily="2" charset="2"/>
              <a:buChar char="Ø"/>
            </a:pPr>
            <a:r>
              <a:rPr lang="en-US" dirty="0"/>
              <a:t>Asthma and allergy </a:t>
            </a:r>
            <a:r>
              <a:rPr lang="en-US" b="1" dirty="0"/>
              <a:t>training education </a:t>
            </a:r>
            <a:r>
              <a:rPr lang="en-US" dirty="0"/>
              <a:t>for school staff</a:t>
            </a:r>
          </a:p>
          <a:p>
            <a:pPr marL="914400" lvl="1" indent="-450850">
              <a:buFont typeface="Wingdings" pitchFamily="2" charset="2"/>
              <a:buChar char="Ø"/>
            </a:pPr>
            <a:r>
              <a:rPr lang="en-US" dirty="0"/>
              <a:t>Efforts to reduce indoor asthma and allergy triggers</a:t>
            </a:r>
          </a:p>
          <a:p>
            <a:pPr marL="914400" lvl="1" indent="-450850">
              <a:buFont typeface="Wingdings" pitchFamily="2" charset="2"/>
              <a:buChar char="Ø"/>
            </a:pPr>
            <a:r>
              <a:rPr lang="en-US" dirty="0"/>
              <a:t>Coordinate management of care with families and health care providers</a:t>
            </a:r>
          </a:p>
        </p:txBody>
      </p:sp>
      <p:sp>
        <p:nvSpPr>
          <p:cNvPr id="7" name="Title 1">
            <a:extLst>
              <a:ext uri="{FF2B5EF4-FFF2-40B4-BE49-F238E27FC236}">
                <a16:creationId xmlns:a16="http://schemas.microsoft.com/office/drawing/2014/main" id="{150713EB-A30B-D04E-ADCC-1FC7BBB7417A}"/>
              </a:ext>
            </a:extLst>
          </p:cNvPr>
          <p:cNvSpPr txBox="1">
            <a:spLocks/>
          </p:cNvSpPr>
          <p:nvPr/>
        </p:nvSpPr>
        <p:spPr>
          <a:xfrm>
            <a:off x="518984" y="471316"/>
            <a:ext cx="11343502" cy="1325563"/>
          </a:xfrm>
          <a:prstGeom prst="rect">
            <a:avLst/>
          </a:prstGeom>
          <a:solidFill>
            <a:srgbClr val="009193"/>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HR 2468 </a:t>
            </a:r>
            <a:br>
              <a:rPr lang="en-US" sz="3600" b="1" dirty="0">
                <a:solidFill>
                  <a:schemeClr val="bg1"/>
                </a:solidFill>
                <a:latin typeface="+mn-lt"/>
              </a:rPr>
            </a:br>
            <a:r>
              <a:rPr lang="en-US" sz="3600" b="1" dirty="0">
                <a:solidFill>
                  <a:schemeClr val="bg1"/>
                </a:solidFill>
                <a:latin typeface="+mn-lt"/>
              </a:rPr>
              <a:t>School-Based Allergies and Asthma Management Program Act</a:t>
            </a:r>
          </a:p>
        </p:txBody>
      </p:sp>
    </p:spTree>
    <p:extLst>
      <p:ext uri="{BB962C8B-B14F-4D97-AF65-F5344CB8AC3E}">
        <p14:creationId xmlns:p14="http://schemas.microsoft.com/office/powerpoint/2010/main" val="129267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9414E38-6F3B-BF4B-B1BD-2BCD5ECC9A59}"/>
              </a:ext>
            </a:extLst>
          </p:cNvPr>
          <p:cNvSpPr>
            <a:spLocks noGrp="1"/>
          </p:cNvSpPr>
          <p:nvPr>
            <p:ph idx="1"/>
          </p:nvPr>
        </p:nvSpPr>
        <p:spPr>
          <a:xfrm>
            <a:off x="7710617" y="4670854"/>
            <a:ext cx="3969748" cy="1452648"/>
          </a:xfrm>
        </p:spPr>
        <p:txBody>
          <a:bodyPr>
            <a:noAutofit/>
          </a:bodyPr>
          <a:lstStyle/>
          <a:p>
            <a:pPr marL="0" indent="0">
              <a:buNone/>
            </a:pPr>
            <a:r>
              <a:rPr lang="en-US" b="0" dirty="0"/>
              <a:t>Patchwork of coverage of stock medication legislation</a:t>
            </a:r>
            <a:endParaRPr lang="en-US" dirty="0"/>
          </a:p>
        </p:txBody>
      </p:sp>
      <p:sp>
        <p:nvSpPr>
          <p:cNvPr id="7" name="Title 1">
            <a:extLst>
              <a:ext uri="{FF2B5EF4-FFF2-40B4-BE49-F238E27FC236}">
                <a16:creationId xmlns:a16="http://schemas.microsoft.com/office/drawing/2014/main" id="{150713EB-A30B-D04E-ADCC-1FC7BBB7417A}"/>
              </a:ext>
            </a:extLst>
          </p:cNvPr>
          <p:cNvSpPr txBox="1">
            <a:spLocks/>
          </p:cNvSpPr>
          <p:nvPr/>
        </p:nvSpPr>
        <p:spPr>
          <a:xfrm>
            <a:off x="331572" y="540307"/>
            <a:ext cx="11348793" cy="1325563"/>
          </a:xfrm>
          <a:prstGeom prst="rect">
            <a:avLst/>
          </a:prstGeom>
          <a:solidFill>
            <a:srgbClr val="0091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Stock Albuterol in America</a:t>
            </a:r>
          </a:p>
        </p:txBody>
      </p:sp>
      <p:pic>
        <p:nvPicPr>
          <p:cNvPr id="9" name="Picture 8">
            <a:extLst>
              <a:ext uri="{FF2B5EF4-FFF2-40B4-BE49-F238E27FC236}">
                <a16:creationId xmlns:a16="http://schemas.microsoft.com/office/drawing/2014/main" id="{0759CA52-7FD9-FB4D-90A7-2C376D9CEEBF}"/>
              </a:ext>
            </a:extLst>
          </p:cNvPr>
          <p:cNvPicPr>
            <a:picLocks noChangeAspect="1"/>
          </p:cNvPicPr>
          <p:nvPr/>
        </p:nvPicPr>
        <p:blipFill>
          <a:blip r:embed="rId3"/>
          <a:stretch>
            <a:fillRect/>
          </a:stretch>
        </p:blipFill>
        <p:spPr>
          <a:xfrm>
            <a:off x="853337" y="2200901"/>
            <a:ext cx="6511291" cy="3922601"/>
          </a:xfrm>
          <a:prstGeom prst="rect">
            <a:avLst/>
          </a:prstGeom>
        </p:spPr>
      </p:pic>
    </p:spTree>
    <p:extLst>
      <p:ext uri="{BB962C8B-B14F-4D97-AF65-F5344CB8AC3E}">
        <p14:creationId xmlns:p14="http://schemas.microsoft.com/office/powerpoint/2010/main" val="227599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9414E38-6F3B-BF4B-B1BD-2BCD5ECC9A59}"/>
              </a:ext>
            </a:extLst>
          </p:cNvPr>
          <p:cNvSpPr>
            <a:spLocks noGrp="1"/>
          </p:cNvSpPr>
          <p:nvPr>
            <p:ph idx="1"/>
          </p:nvPr>
        </p:nvSpPr>
        <p:spPr>
          <a:xfrm>
            <a:off x="691977" y="1920446"/>
            <a:ext cx="3764049" cy="4351338"/>
          </a:xfrm>
        </p:spPr>
        <p:txBody>
          <a:bodyPr>
            <a:normAutofit/>
          </a:bodyPr>
          <a:lstStyle/>
          <a:p>
            <a:pPr marL="0" indent="0">
              <a:buNone/>
            </a:pPr>
            <a:endParaRPr lang="en-US" sz="1200" b="0" dirty="0"/>
          </a:p>
          <a:p>
            <a:pPr marL="609585" indent="-609585"/>
            <a:r>
              <a:rPr lang="en-US" b="0" dirty="0"/>
              <a:t>18 states have passed stock albuterol laws </a:t>
            </a:r>
          </a:p>
          <a:p>
            <a:pPr marL="609585" indent="-609585"/>
            <a:r>
              <a:rPr lang="en-US" b="0" dirty="0"/>
              <a:t>California was the most recent one state – passed October 2023</a:t>
            </a:r>
            <a:endParaRPr lang="en-US" sz="1200" dirty="0"/>
          </a:p>
        </p:txBody>
      </p:sp>
      <p:pic>
        <p:nvPicPr>
          <p:cNvPr id="5" name="Picture 4">
            <a:extLst>
              <a:ext uri="{FF2B5EF4-FFF2-40B4-BE49-F238E27FC236}">
                <a16:creationId xmlns:a16="http://schemas.microsoft.com/office/drawing/2014/main" id="{C6DD31A5-BE8C-C244-95CB-0ACE224638EB}"/>
              </a:ext>
            </a:extLst>
          </p:cNvPr>
          <p:cNvPicPr>
            <a:picLocks noChangeAspect="1"/>
          </p:cNvPicPr>
          <p:nvPr/>
        </p:nvPicPr>
        <p:blipFill>
          <a:blip r:embed="rId3"/>
          <a:stretch>
            <a:fillRect/>
          </a:stretch>
        </p:blipFill>
        <p:spPr>
          <a:xfrm>
            <a:off x="4641378" y="1789900"/>
            <a:ext cx="6578557" cy="4825968"/>
          </a:xfrm>
          <a:prstGeom prst="rect">
            <a:avLst/>
          </a:prstGeom>
        </p:spPr>
      </p:pic>
      <p:sp>
        <p:nvSpPr>
          <p:cNvPr id="7" name="Title 1">
            <a:extLst>
              <a:ext uri="{FF2B5EF4-FFF2-40B4-BE49-F238E27FC236}">
                <a16:creationId xmlns:a16="http://schemas.microsoft.com/office/drawing/2014/main" id="{E87CF379-8246-7049-BFC5-379309AA2EE1}"/>
              </a:ext>
            </a:extLst>
          </p:cNvPr>
          <p:cNvSpPr txBox="1">
            <a:spLocks/>
          </p:cNvSpPr>
          <p:nvPr/>
        </p:nvSpPr>
        <p:spPr>
          <a:xfrm>
            <a:off x="691978" y="236538"/>
            <a:ext cx="10849232" cy="1184490"/>
          </a:xfrm>
          <a:prstGeom prst="rect">
            <a:avLst/>
          </a:prstGeom>
          <a:solidFill>
            <a:srgbClr val="0091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mn-lt"/>
              </a:rPr>
              <a:t>Stock Albuterol in America</a:t>
            </a:r>
          </a:p>
        </p:txBody>
      </p:sp>
    </p:spTree>
    <p:extLst>
      <p:ext uri="{BB962C8B-B14F-4D97-AF65-F5344CB8AC3E}">
        <p14:creationId xmlns:p14="http://schemas.microsoft.com/office/powerpoint/2010/main" val="1408750372"/>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4E8F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4958</TotalTime>
  <Words>2180</Words>
  <Application>Microsoft Macintosh PowerPoint</Application>
  <PresentationFormat>Widescreen</PresentationFormat>
  <Paragraphs>277</Paragraphs>
  <Slides>45</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MS PGothic</vt:lpstr>
      <vt:lpstr>Arial</vt:lpstr>
      <vt:lpstr>Calibri</vt:lpstr>
      <vt:lpstr>Calibri Light</vt:lpstr>
      <vt:lpstr>Open Sans</vt:lpstr>
      <vt:lpstr>Times New Roman</vt:lpstr>
      <vt:lpstr>Wingdings</vt:lpstr>
      <vt:lpstr>Office Theme</vt:lpstr>
      <vt:lpstr>PowerPoint Presentation</vt:lpstr>
      <vt:lpstr>PowerPoint Presentation</vt:lpstr>
      <vt:lpstr>PowerPoint Presentation</vt:lpstr>
      <vt:lpstr>PowerPoint Presentation</vt:lpstr>
      <vt:lpstr>Stock Albuterol in America</vt:lpstr>
      <vt:lpstr>PowerPoint Presentation</vt:lpstr>
      <vt:lpstr>PowerPoint Presentation</vt:lpstr>
      <vt:lpstr>PowerPoint Presentation</vt:lpstr>
      <vt:lpstr>PowerPoint Presentation</vt:lpstr>
      <vt:lpstr>Stock Albuterol in Missouri House Bill 1188</vt:lpstr>
      <vt:lpstr>Childhood Asthma in Missouri</vt:lpstr>
      <vt:lpstr>PowerPoint Presentation</vt:lpstr>
      <vt:lpstr>PowerPoint Presentation</vt:lpstr>
      <vt:lpstr>Asthma</vt:lpstr>
      <vt:lpstr>Respiratory distress</vt:lpstr>
      <vt:lpstr>Respiratory distress: severe or worsening</vt:lpstr>
      <vt:lpstr>Responding to respiratory distress</vt:lpstr>
      <vt:lpstr>Medication Storage</vt:lpstr>
      <vt:lpstr>Medication Storage</vt:lpstr>
      <vt:lpstr>PowerPoint Presentation</vt:lpstr>
      <vt:lpstr>Asthma Emergency Response Protocol</vt:lpstr>
      <vt:lpstr>Administration</vt:lpstr>
      <vt:lpstr>PowerPoint Presentation</vt:lpstr>
      <vt:lpstr>PowerPoint Presentation</vt:lpstr>
      <vt:lpstr>            Danger Zone (severe asthma episode)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Cleaning Protocol</vt:lpstr>
      <vt:lpstr>Cleaning Protocol</vt:lpstr>
      <vt:lpstr>PowerPoint Presentation</vt:lpstr>
      <vt:lpstr>History of RESCUE</vt:lpstr>
      <vt:lpstr>Reality check</vt:lpstr>
      <vt:lpstr>Medication &amp; Equipment in  RESCUE Missouri Schools, SY 2023-2024 </vt:lpstr>
      <vt:lpstr>PowerPoint Presentation</vt:lpstr>
      <vt:lpstr>RESCUE Portal</vt:lpstr>
      <vt:lpstr>MOU Agreement</vt:lpstr>
      <vt:lpstr>AAFA Undesignated Asthma Medication Reporting Form</vt:lpstr>
      <vt:lpstr>AAFA Undesignated Asthma Medication Reporting Form</vt:lpstr>
      <vt:lpstr>AAFA Undesignated Asthma Medication Reporting Form</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Salem</dc:creator>
  <cp:lastModifiedBy>Naomi Soto</cp:lastModifiedBy>
  <cp:revision>77</cp:revision>
  <dcterms:created xsi:type="dcterms:W3CDTF">2023-07-24T16:13:50Z</dcterms:created>
  <dcterms:modified xsi:type="dcterms:W3CDTF">2024-02-20T08:06:37Z</dcterms:modified>
</cp:coreProperties>
</file>